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86" r:id="rId6"/>
    <p:sldId id="287" r:id="rId7"/>
    <p:sldId id="288" r:id="rId8"/>
    <p:sldId id="263" r:id="rId9"/>
    <p:sldId id="289" r:id="rId10"/>
    <p:sldId id="290" r:id="rId11"/>
    <p:sldId id="291" r:id="rId12"/>
    <p:sldId id="265" r:id="rId13"/>
    <p:sldId id="292" r:id="rId14"/>
    <p:sldId id="293" r:id="rId15"/>
    <p:sldId id="294" r:id="rId16"/>
    <p:sldId id="266" r:id="rId17"/>
    <p:sldId id="275" r:id="rId18"/>
    <p:sldId id="295" r:id="rId19"/>
  </p:sldIdLst>
  <p:sldSz cx="9144000" cy="5143500" type="screen16x9"/>
  <p:notesSz cx="6797675" cy="9872663"/>
  <p:embeddedFontLs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Nunito Sans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6EDA677-066F-4495-B3A2-9435A3573105}">
  <a:tblStyle styleId="{96EDA677-066F-4495-B3A2-9435A35731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94660"/>
  </p:normalViewPr>
  <p:slideViewPr>
    <p:cSldViewPr>
      <p:cViewPr>
        <p:scale>
          <a:sx n="157" d="100"/>
          <a:sy n="157" d="100"/>
        </p:scale>
        <p:origin x="-29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gina.rocha\Documents\Japoneses\Gr&#225;f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Patent Filings per Origin </a:t>
            </a:r>
            <a:r>
              <a:rPr lang="en-US" dirty="0" smtClean="0"/>
              <a:t>(Country)</a:t>
            </a:r>
            <a:endParaRPr lang="en-US" dirty="0"/>
          </a:p>
          <a:p>
            <a:pPr>
              <a:defRPr/>
            </a:pPr>
            <a:r>
              <a:rPr lang="en-US" sz="1100" dirty="0"/>
              <a:t>(</a:t>
            </a:r>
            <a:r>
              <a:rPr lang="en-US" sz="1100" dirty="0" smtClean="0"/>
              <a:t>20</a:t>
            </a:r>
            <a:r>
              <a:rPr lang="en-US" sz="1100" baseline="0" dirty="0" smtClean="0"/>
              <a:t>17)</a:t>
            </a:r>
          </a:p>
          <a:p>
            <a:pPr>
              <a:defRPr/>
            </a:pPr>
            <a:r>
              <a:rPr lang="en-US" sz="1100" baseline="0" dirty="0" smtClean="0"/>
              <a:t>Source: BPTO</a:t>
            </a:r>
            <a:endParaRPr lang="en-US" sz="11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v>Patent Filings per Origin Country</c:v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chemeClr val="bg1"/>
                        </a:solidFill>
                      </a:rPr>
                      <a:t>USA
</a:t>
                    </a:r>
                    <a:r>
                      <a:rPr lang="en-US" sz="1000" dirty="0" smtClean="0">
                        <a:solidFill>
                          <a:schemeClr val="bg1"/>
                        </a:solidFill>
                      </a:rPr>
                      <a:t>31%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chemeClr val="bg1"/>
                        </a:solidFill>
                      </a:rPr>
                      <a:t>Brazil
</a:t>
                    </a:r>
                    <a:r>
                      <a:rPr lang="en-US" sz="1000" dirty="0" smtClean="0">
                        <a:solidFill>
                          <a:schemeClr val="bg1"/>
                        </a:solidFill>
                      </a:rPr>
                      <a:t>21%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00" dirty="0" smtClean="0">
                        <a:solidFill>
                          <a:schemeClr val="bg1"/>
                        </a:solidFill>
                      </a:rPr>
                      <a:t>German</a:t>
                    </a:r>
                    <a:r>
                      <a:rPr lang="en-US" sz="100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000" dirty="0" smtClean="0">
                        <a:solidFill>
                          <a:schemeClr val="bg1"/>
                        </a:solidFill>
                      </a:rPr>
                      <a:t>7%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6193132108486442E-2"/>
                  <c:y val="-0.18290450010307199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solidFill>
                          <a:schemeClr val="bg1"/>
                        </a:solidFill>
                      </a:rPr>
                      <a:t>Japan</a:t>
                    </a:r>
                    <a:r>
                      <a:rPr lang="en-US" sz="100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000" dirty="0" smtClean="0">
                        <a:solidFill>
                          <a:schemeClr val="bg1"/>
                        </a:solidFill>
                      </a:rPr>
                      <a:t>7%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9.4519417711674936E-2"/>
                  <c:y val="5.2829640896313118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France
</a:t>
                    </a:r>
                    <a:r>
                      <a:rPr lang="en-US" sz="1000" dirty="0" smtClean="0"/>
                      <a:t>5%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1113419850296487E-2"/>
                  <c:y val="-2.5651999364555124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Switzerland</a:t>
                    </a:r>
                  </a:p>
                  <a:p>
                    <a:r>
                      <a:rPr lang="en-US" sz="1000" dirty="0" smtClean="0"/>
                      <a:t>4</a:t>
                    </a:r>
                    <a:r>
                      <a:rPr lang="en-US" sz="1000" dirty="0"/>
                      <a:t>%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5.1921903859239817E-2"/>
                  <c:y val="2.9306470247326371E-3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Netherlands</a:t>
                    </a:r>
                    <a:r>
                      <a:rPr lang="en-US" sz="1000" dirty="0"/>
                      <a:t>
3%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000" dirty="0" smtClean="0"/>
                      <a:t>China</a:t>
                    </a:r>
                    <a:r>
                      <a:rPr lang="en-US" sz="1000" dirty="0"/>
                      <a:t>
</a:t>
                    </a:r>
                    <a:r>
                      <a:rPr lang="en-US" sz="1000" dirty="0" smtClean="0"/>
                      <a:t>3%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4374006011223753"/>
                  <c:y val="0.11440937090278799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chemeClr val="bg1"/>
                        </a:solidFill>
                      </a:rPr>
                      <a:t>Other Countries
</a:t>
                    </a:r>
                    <a:r>
                      <a:rPr lang="en-US" sz="1000" dirty="0" smtClean="0">
                        <a:solidFill>
                          <a:schemeClr val="bg1"/>
                        </a:solidFill>
                      </a:rPr>
                      <a:t>19%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Plan1!$C$18:$K$18</c:f>
              <c:strCache>
                <c:ptCount val="9"/>
                <c:pt idx="0">
                  <c:v>USA</c:v>
                </c:pt>
                <c:pt idx="1">
                  <c:v>Brazil</c:v>
                </c:pt>
                <c:pt idx="2">
                  <c:v>Germain</c:v>
                </c:pt>
                <c:pt idx="3">
                  <c:v>Japan</c:v>
                </c:pt>
                <c:pt idx="4">
                  <c:v>France</c:v>
                </c:pt>
                <c:pt idx="5">
                  <c:v>Holland</c:v>
                </c:pt>
                <c:pt idx="6">
                  <c:v>United Kingdom</c:v>
                </c:pt>
                <c:pt idx="7">
                  <c:v>Italy</c:v>
                </c:pt>
                <c:pt idx="8">
                  <c:v>Other Countries</c:v>
                </c:pt>
              </c:strCache>
            </c:strRef>
          </c:cat>
          <c:val>
            <c:numRef>
              <c:f>Plan1!$C$19:$K$19</c:f>
              <c:numCache>
                <c:formatCode>General</c:formatCode>
                <c:ptCount val="9"/>
                <c:pt idx="0">
                  <c:v>38277</c:v>
                </c:pt>
                <c:pt idx="1">
                  <c:v>22505</c:v>
                </c:pt>
                <c:pt idx="2">
                  <c:v>12919</c:v>
                </c:pt>
                <c:pt idx="3">
                  <c:v>9858</c:v>
                </c:pt>
                <c:pt idx="4">
                  <c:v>8256</c:v>
                </c:pt>
                <c:pt idx="5">
                  <c:v>4631</c:v>
                </c:pt>
                <c:pt idx="6">
                  <c:v>3431</c:v>
                </c:pt>
                <c:pt idx="7">
                  <c:v>3013</c:v>
                </c:pt>
                <c:pt idx="8">
                  <c:v>26878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31729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caso de uma infração temos duas opções a seguir ou mesmo optar pelas duas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optar pela processo criminal, o processo civil só poderá se iniciado após o termino deste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 geral os processos criminais está relacionados a pirataria, por exemplo, cópias de produtos que estão sendo vendidos localmente, ou que foram importados clandestinos. 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Seria legal falar de um caso, será que falarmos da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Lamborguini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vão perguntar sobre a solução final?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Explicar o Fluxo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1_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H="1">
            <a:off x="4568412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646550" y="1989500"/>
            <a:ext cx="3246900" cy="212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3" name="Shape 23"/>
          <p:cNvSpPr/>
          <p:nvPr/>
        </p:nvSpPr>
        <p:spPr>
          <a:xfrm flipH="1">
            <a:off x="4455300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5130225" y="1016000"/>
            <a:ext cx="34707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800"/>
              <a:buAutoNum type="arabicPeriod"/>
              <a:defRPr sz="18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999999"/>
                </a:solidFill>
              </a:defRPr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999999"/>
                </a:solidFill>
              </a:defRPr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999999"/>
                </a:solidFill>
              </a:defRPr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rabicPeriod"/>
              <a:defRPr>
                <a:solidFill>
                  <a:srgbClr val="999999"/>
                </a:solidFill>
              </a:defRPr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46573" y="1016000"/>
            <a:ext cx="3246900" cy="97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with intro text">
  <p:cSld name="TITLE_AND_BODY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090625" y="2004313"/>
            <a:ext cx="55962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with intro text">
  <p:cSld name="TITLE_AND_BODY_1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3090625" y="2004325"/>
            <a:ext cx="27270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5959744" y="2004325"/>
            <a:ext cx="27270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069325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951006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3"/>
          </p:nvPr>
        </p:nvSpPr>
        <p:spPr>
          <a:xfrm>
            <a:off x="6832686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670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7" r:id="rId6"/>
    <p:sldLayoutId id="2147483658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fabio.graca@tavaresoffice.com.b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251520" y="1196244"/>
            <a:ext cx="4045094" cy="2259000"/>
          </a:xfrm>
        </p:spPr>
        <p:txBody>
          <a:bodyPr/>
          <a:lstStyle/>
          <a:p>
            <a:pPr lvl="0" algn="ctr"/>
            <a:r>
              <a:rPr lang="en-US" sz="2000" dirty="0"/>
              <a:t>13th Annual International Seminar of MarkPatent.ORG on Intellectual Property </a:t>
            </a:r>
            <a:r>
              <a:rPr lang="en-US" sz="2000" dirty="0" smtClean="0"/>
              <a:t>Rights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1600" b="0" i="1" dirty="0"/>
              <a:t>“Recent developments in analysis in prosecution in chemistry, pharmacy and biotechnology in Brazil</a:t>
            </a:r>
            <a:r>
              <a:rPr lang="en-US" sz="1600" b="0" i="1" dirty="0" smtClean="0"/>
              <a:t>”</a:t>
            </a:r>
            <a:endParaRPr lang="en-US" sz="2000" b="0" dirty="0"/>
          </a:p>
        </p:txBody>
      </p:sp>
      <p:pic>
        <p:nvPicPr>
          <p:cNvPr id="17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5486"/>
            <a:ext cx="2579859" cy="9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60419" y="3509595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b="1" dirty="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rPr>
              <a:t>Fábio Graça Sant’Ana</a:t>
            </a:r>
            <a:r>
              <a:rPr lang="pt-BR" sz="1200" dirty="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rPr>
              <a:t/>
            </a:r>
            <a:br>
              <a:rPr lang="pt-BR" sz="1200" dirty="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pt-BR" sz="1200" dirty="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rPr>
              <a:t>IP-Litigator</a:t>
            </a:r>
            <a:br>
              <a:rPr lang="pt-BR" sz="1200" dirty="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pt-BR" sz="1200" dirty="0" err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rPr>
              <a:t>February</a:t>
            </a:r>
            <a:r>
              <a:rPr lang="pt-BR" sz="1200" dirty="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rPr>
              <a:t>, 2018</a:t>
            </a:r>
          </a:p>
        </p:txBody>
      </p:sp>
      <p:pic>
        <p:nvPicPr>
          <p:cNvPr id="2050" name="Picture 2" descr="F:\Tavares\tavares-logo--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4" y="4343830"/>
            <a:ext cx="3893096" cy="59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Settlement between BPTO and ANIVSA</a:t>
            </a:r>
            <a:endParaRPr dirty="0"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059832" y="575500"/>
            <a:ext cx="5596200" cy="1348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buClr>
                <a:srgbClr val="F67031"/>
              </a:buClr>
              <a:buSzPts val="1600"/>
              <a:buNone/>
            </a:pPr>
            <a:r>
              <a:rPr lang="en-US" sz="1800" dirty="0">
                <a:solidFill>
                  <a:srgbClr val="F67031"/>
                </a:solidFill>
                <a:latin typeface="Nunito Sans" panose="020B0604020202020204" charset="0"/>
                <a:ea typeface="Georgia"/>
                <a:cs typeface="Georgia"/>
                <a:sym typeface="Arial"/>
              </a:rPr>
              <a:t>PRIOR CONSENT </a:t>
            </a:r>
            <a:r>
              <a:rPr lang="en-US" sz="1800" b="1" dirty="0" smtClean="0">
                <a:solidFill>
                  <a:srgbClr val="F67031"/>
                </a:solidFill>
                <a:latin typeface="Nunito Sans" panose="020B0604020202020204" charset="0"/>
                <a:ea typeface="Georgia"/>
                <a:cs typeface="Georgia"/>
                <a:sym typeface="Arial"/>
              </a:rPr>
              <a:t>(new procedure)</a:t>
            </a:r>
            <a:endParaRPr lang="en-US" sz="1800" b="1" dirty="0">
              <a:solidFill>
                <a:srgbClr val="F67031"/>
              </a:solidFill>
              <a:latin typeface="Nunito Sans" panose="020B0604020202020204" charset="0"/>
              <a:ea typeface="Georgia"/>
              <a:cs typeface="Georgia"/>
              <a:sym typeface="Arial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  <a:buSzPts val="1800"/>
              <a:buNone/>
            </a:pPr>
            <a:endParaRPr lang="en-US" dirty="0">
              <a:solidFill>
                <a:schemeClr val="tx1"/>
              </a:solidFill>
              <a:sym typeface="Arial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Tx/>
              <a:buSzPts val="1800"/>
            </a:pPr>
            <a:r>
              <a:rPr lang="en-US" dirty="0">
                <a:solidFill>
                  <a:schemeClr val="tx1"/>
                </a:solidFill>
                <a:sym typeface="Arial"/>
              </a:rPr>
              <a:t>On April 12, 2017, BPTO and ANVISA signed the Joint Ordinance #1/2017, which regulates the procedures for the application of Article 229-C of Brazilian IP Law. This Joint Ordinance will come into force on June 12, 2017.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Tx/>
              <a:buSzPts val="1800"/>
            </a:pPr>
            <a:r>
              <a:rPr lang="en-US" dirty="0">
                <a:solidFill>
                  <a:schemeClr val="tx1"/>
                </a:solidFill>
                <a:sym typeface="Arial"/>
              </a:rPr>
              <a:t>ANVISA’s new attribution is restrict to analyze whether a subject matter of a patent application represents risk to health only.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Tx/>
              <a:buSzPts val="1800"/>
            </a:pPr>
            <a:r>
              <a:rPr lang="en-US" dirty="0">
                <a:solidFill>
                  <a:schemeClr val="tx1"/>
                </a:solidFill>
                <a:sym typeface="Arial"/>
              </a:rPr>
              <a:t>BPTO’s attribution is to analyze patentability requirements of the subject matter.</a:t>
            </a:r>
          </a:p>
        </p:txBody>
      </p:sp>
      <p:pic>
        <p:nvPicPr>
          <p:cNvPr id="4" name="Picture 2" descr="F:\Tavares\tavare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9862"/>
            <a:ext cx="1512168" cy="12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5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Brazilian Legal System </a:t>
            </a:r>
            <a:endParaRPr dirty="0"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059832" y="647508"/>
            <a:ext cx="5596200" cy="1348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buClrTx/>
              <a:buSzPts val="1600"/>
            </a:pPr>
            <a:r>
              <a:rPr lang="en-US" sz="1600" dirty="0">
                <a:solidFill>
                  <a:schemeClr val="tx1"/>
                </a:solidFill>
                <a:latin typeface="Nunito Sans" panose="020B0604020202020204" charset="0"/>
                <a:ea typeface="Georgia"/>
                <a:cs typeface="Georgia"/>
                <a:sym typeface="Arial"/>
              </a:rPr>
              <a:t>Legal procedures are slow</a:t>
            </a:r>
          </a:p>
          <a:p>
            <a:pPr marL="0" indent="0">
              <a:lnSpc>
                <a:spcPct val="150000"/>
              </a:lnSpc>
              <a:buClr>
                <a:srgbClr val="F67031"/>
              </a:buClr>
              <a:buSzPts val="1600"/>
              <a:buNone/>
            </a:pPr>
            <a:r>
              <a:rPr lang="en-US" sz="1600" dirty="0" smtClean="0">
                <a:solidFill>
                  <a:schemeClr val="tx1"/>
                </a:solidFill>
                <a:latin typeface="Nunito Sans" panose="020B0604020202020204" charset="0"/>
                <a:ea typeface="Georgia"/>
                <a:cs typeface="Georgia"/>
                <a:sym typeface="Arial"/>
              </a:rPr>
              <a:t>- Backlog </a:t>
            </a:r>
            <a:r>
              <a:rPr lang="en-US" sz="1600" dirty="0">
                <a:solidFill>
                  <a:schemeClr val="tx1"/>
                </a:solidFill>
                <a:latin typeface="Nunito Sans" panose="020B0604020202020204" charset="0"/>
                <a:ea typeface="Georgia"/>
                <a:cs typeface="Georgia"/>
                <a:sym typeface="Arial"/>
              </a:rPr>
              <a:t>(many cases vs. small staff</a:t>
            </a:r>
            <a:r>
              <a:rPr lang="en-US" sz="1600" dirty="0" smtClean="0">
                <a:solidFill>
                  <a:schemeClr val="tx1"/>
                </a:solidFill>
                <a:latin typeface="Nunito Sans" panose="020B0604020202020204" charset="0"/>
                <a:ea typeface="Georgia"/>
                <a:cs typeface="Georgia"/>
                <a:sym typeface="Arial"/>
              </a:rPr>
              <a:t>)  </a:t>
            </a:r>
          </a:p>
          <a:p>
            <a:pPr marL="0" indent="0">
              <a:lnSpc>
                <a:spcPct val="150000"/>
              </a:lnSpc>
              <a:buClr>
                <a:srgbClr val="F67031"/>
              </a:buClr>
              <a:buSzPts val="1600"/>
              <a:buNone/>
            </a:pPr>
            <a:r>
              <a:rPr lang="en-US" sz="1600" dirty="0" smtClean="0">
                <a:solidFill>
                  <a:schemeClr val="tx1"/>
                </a:solidFill>
                <a:latin typeface="Nunito Sans" panose="020B0604020202020204" charset="0"/>
                <a:ea typeface="Georgia"/>
                <a:cs typeface="Georgia"/>
                <a:sym typeface="Arial"/>
              </a:rPr>
              <a:t>      </a:t>
            </a:r>
            <a:r>
              <a:rPr lang="en-US" sz="1600" dirty="0" smtClean="0">
                <a:solidFill>
                  <a:srgbClr val="F67031"/>
                </a:solidFill>
                <a:latin typeface="Nunito Sans" panose="020B0604020202020204" charset="0"/>
                <a:ea typeface="Georgia"/>
                <a:cs typeface="Georgia"/>
                <a:sym typeface="Arial"/>
              </a:rPr>
              <a:t>→ </a:t>
            </a:r>
            <a:r>
              <a:rPr lang="en-US" sz="1600" dirty="0">
                <a:solidFill>
                  <a:srgbClr val="F67031"/>
                </a:solidFill>
                <a:latin typeface="Nunito Sans" panose="020B0604020202020204" charset="0"/>
                <a:ea typeface="Georgia"/>
                <a:cs typeface="Georgia"/>
                <a:sym typeface="Arial"/>
              </a:rPr>
              <a:t>Fast preliminary injunction!!!</a:t>
            </a:r>
          </a:p>
          <a:p>
            <a:pPr marL="358775" indent="273050">
              <a:lnSpc>
                <a:spcPct val="150000"/>
              </a:lnSpc>
              <a:buClrTx/>
              <a:buSzPts val="1600"/>
            </a:pPr>
            <a:r>
              <a:rPr lang="en-US" sz="1600" dirty="0" smtClean="0">
                <a:solidFill>
                  <a:schemeClr val="tx1"/>
                </a:solidFill>
                <a:latin typeface="Nunito Sans" panose="020B0604020202020204" charset="0"/>
                <a:ea typeface="Georgia"/>
                <a:cs typeface="Georgia"/>
                <a:sym typeface="Arial"/>
              </a:rPr>
              <a:t>Judicial system with three instances</a:t>
            </a:r>
            <a:endParaRPr lang="en-US" sz="1600" dirty="0">
              <a:solidFill>
                <a:schemeClr val="tx1"/>
              </a:solidFill>
              <a:latin typeface="Nunito Sans" panose="020B0604020202020204" charset="0"/>
              <a:ea typeface="Georgia"/>
              <a:cs typeface="Georgia"/>
              <a:sym typeface="Arial"/>
            </a:endParaRPr>
          </a:p>
          <a:p>
            <a:pPr marL="0" indent="0">
              <a:lnSpc>
                <a:spcPct val="150000"/>
              </a:lnSpc>
              <a:buClr>
                <a:srgbClr val="F67031"/>
              </a:buClr>
              <a:buSzPts val="1600"/>
              <a:buNone/>
            </a:pPr>
            <a:endParaRPr lang="en-US" sz="1600" dirty="0">
              <a:solidFill>
                <a:schemeClr val="tx1"/>
              </a:solidFill>
              <a:latin typeface="Nunito Sans" panose="020B0604020202020204" charset="0"/>
              <a:ea typeface="Georgia"/>
              <a:cs typeface="Georgia"/>
              <a:sym typeface="Arial"/>
            </a:endParaRPr>
          </a:p>
          <a:p>
            <a:pPr marL="0" indent="0">
              <a:lnSpc>
                <a:spcPct val="150000"/>
              </a:lnSpc>
              <a:buClr>
                <a:srgbClr val="F67031"/>
              </a:buClr>
              <a:buSzPts val="1600"/>
              <a:buNone/>
            </a:pPr>
            <a:endParaRPr lang="en-US" sz="1600" dirty="0">
              <a:solidFill>
                <a:schemeClr val="tx1"/>
              </a:solidFill>
              <a:latin typeface="Nunito Sans" panose="020B0604020202020204" charset="0"/>
              <a:ea typeface="Georgia"/>
              <a:cs typeface="Georgia"/>
              <a:sym typeface="Arial"/>
            </a:endParaRPr>
          </a:p>
        </p:txBody>
      </p:sp>
      <p:pic>
        <p:nvPicPr>
          <p:cNvPr id="4" name="Picture 2" descr="F:\Tavares\tavare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9862"/>
            <a:ext cx="1512168" cy="12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0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mtClean="0"/>
              <a:t>Court Hierarchy in Brazil</a:t>
            </a:r>
            <a:endParaRPr dirty="0"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/>
          </a:p>
        </p:txBody>
      </p:sp>
      <p:sp>
        <p:nvSpPr>
          <p:cNvPr id="6" name="Seta para a direita 5"/>
          <p:cNvSpPr/>
          <p:nvPr/>
        </p:nvSpPr>
        <p:spPr>
          <a:xfrm>
            <a:off x="2860452" y="1275606"/>
            <a:ext cx="6120166" cy="2046173"/>
          </a:xfrm>
          <a:prstGeom prst="rightArrow">
            <a:avLst/>
          </a:prstGeom>
          <a:solidFill>
            <a:srgbClr val="EF802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orma livre 6"/>
          <p:cNvSpPr/>
          <p:nvPr/>
        </p:nvSpPr>
        <p:spPr>
          <a:xfrm>
            <a:off x="2915816" y="1874184"/>
            <a:ext cx="1656184" cy="849016"/>
          </a:xfrm>
          <a:custGeom>
            <a:avLst/>
            <a:gdLst>
              <a:gd name="connsiteX0" fmla="*/ 0 w 1863072"/>
              <a:gd name="connsiteY0" fmla="*/ 158110 h 948641"/>
              <a:gd name="connsiteX1" fmla="*/ 158110 w 1863072"/>
              <a:gd name="connsiteY1" fmla="*/ 0 h 948641"/>
              <a:gd name="connsiteX2" fmla="*/ 1704962 w 1863072"/>
              <a:gd name="connsiteY2" fmla="*/ 0 h 948641"/>
              <a:gd name="connsiteX3" fmla="*/ 1863072 w 1863072"/>
              <a:gd name="connsiteY3" fmla="*/ 158110 h 948641"/>
              <a:gd name="connsiteX4" fmla="*/ 1863072 w 1863072"/>
              <a:gd name="connsiteY4" fmla="*/ 790531 h 948641"/>
              <a:gd name="connsiteX5" fmla="*/ 1704962 w 1863072"/>
              <a:gd name="connsiteY5" fmla="*/ 948641 h 948641"/>
              <a:gd name="connsiteX6" fmla="*/ 158110 w 1863072"/>
              <a:gd name="connsiteY6" fmla="*/ 948641 h 948641"/>
              <a:gd name="connsiteX7" fmla="*/ 0 w 1863072"/>
              <a:gd name="connsiteY7" fmla="*/ 790531 h 948641"/>
              <a:gd name="connsiteX8" fmla="*/ 0 w 1863072"/>
              <a:gd name="connsiteY8" fmla="*/ 158110 h 94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3072" h="948641">
                <a:moveTo>
                  <a:pt x="0" y="158110"/>
                </a:moveTo>
                <a:cubicBezTo>
                  <a:pt x="0" y="70788"/>
                  <a:pt x="70788" y="0"/>
                  <a:pt x="158110" y="0"/>
                </a:cubicBezTo>
                <a:lnTo>
                  <a:pt x="1704962" y="0"/>
                </a:lnTo>
                <a:cubicBezTo>
                  <a:pt x="1792284" y="0"/>
                  <a:pt x="1863072" y="70788"/>
                  <a:pt x="1863072" y="158110"/>
                </a:cubicBezTo>
                <a:lnTo>
                  <a:pt x="1863072" y="790531"/>
                </a:lnTo>
                <a:cubicBezTo>
                  <a:pt x="1863072" y="877853"/>
                  <a:pt x="1792284" y="948641"/>
                  <a:pt x="1704962" y="948641"/>
                </a:cubicBezTo>
                <a:lnTo>
                  <a:pt x="158110" y="948641"/>
                </a:lnTo>
                <a:cubicBezTo>
                  <a:pt x="70788" y="948641"/>
                  <a:pt x="0" y="877853"/>
                  <a:pt x="0" y="790531"/>
                </a:cubicBezTo>
                <a:lnTo>
                  <a:pt x="0" y="15811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509" tIns="122509" rIns="122509" bIns="1225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kern="1200" dirty="0" smtClean="0">
                <a:solidFill>
                  <a:srgbClr val="EF8025"/>
                </a:solidFill>
                <a:latin typeface="Nunito Sans" panose="020B0604020202020204" charset="0"/>
              </a:rPr>
              <a:t>1</a:t>
            </a:r>
            <a:r>
              <a:rPr lang="pt-BR" kern="1200" baseline="30000" dirty="0" smtClean="0">
                <a:solidFill>
                  <a:srgbClr val="EF8025"/>
                </a:solidFill>
                <a:latin typeface="Nunito Sans" panose="020B0604020202020204" charset="0"/>
              </a:rPr>
              <a:t>st</a:t>
            </a:r>
            <a:r>
              <a:rPr lang="pt-BR" kern="1200" dirty="0" smtClean="0">
                <a:solidFill>
                  <a:srgbClr val="EF8025"/>
                </a:solidFill>
                <a:latin typeface="Nunito Sans" panose="020B0604020202020204" charset="0"/>
              </a:rPr>
              <a:t> </a:t>
            </a:r>
            <a:r>
              <a:rPr lang="pt-BR" kern="1200" dirty="0" err="1" smtClean="0">
                <a:solidFill>
                  <a:srgbClr val="EF8025"/>
                </a:solidFill>
                <a:latin typeface="Nunito Sans" panose="020B0604020202020204" charset="0"/>
              </a:rPr>
              <a:t>Instance</a:t>
            </a:r>
            <a:r>
              <a:rPr lang="pt-BR" kern="1200" dirty="0" smtClean="0">
                <a:solidFill>
                  <a:srgbClr val="EF8025"/>
                </a:solidFill>
                <a:latin typeface="Nunito Sans" panose="020B0604020202020204" charset="0"/>
              </a:rPr>
              <a:t>:</a:t>
            </a:r>
            <a:endParaRPr lang="pt-BR" kern="1200" dirty="0">
              <a:solidFill>
                <a:srgbClr val="EF8025"/>
              </a:solidFill>
              <a:latin typeface="Nunito Sans" panose="020B0604020202020204" charset="0"/>
            </a:endParaRPr>
          </a:p>
          <a:p>
            <a:pPr marL="171450" lvl="1" indent="-171450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kern="1200" dirty="0" smtClean="0">
                <a:solidFill>
                  <a:srgbClr val="EF8025"/>
                </a:solidFill>
                <a:latin typeface="Nunito Sans" panose="020B0604020202020204" charset="0"/>
              </a:rPr>
              <a:t>Federal </a:t>
            </a:r>
            <a:r>
              <a:rPr lang="pt-BR" kern="1200" dirty="0" err="1" smtClean="0">
                <a:solidFill>
                  <a:srgbClr val="EF8025"/>
                </a:solidFill>
                <a:latin typeface="Nunito Sans" panose="020B0604020202020204" charset="0"/>
              </a:rPr>
              <a:t>Courts</a:t>
            </a:r>
            <a:endParaRPr lang="pt-BR" kern="1200" dirty="0">
              <a:solidFill>
                <a:srgbClr val="EF8025"/>
              </a:solidFill>
              <a:latin typeface="Nunito Sans" panose="020B0604020202020204" charset="0"/>
            </a:endParaRPr>
          </a:p>
          <a:p>
            <a:pPr marL="171450" lvl="1" indent="-171450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kern="1200" dirty="0" err="1" smtClean="0">
                <a:solidFill>
                  <a:srgbClr val="EF8025"/>
                </a:solidFill>
                <a:latin typeface="Nunito Sans" panose="020B0604020202020204" charset="0"/>
              </a:rPr>
              <a:t>State</a:t>
            </a:r>
            <a:r>
              <a:rPr lang="pt-BR" kern="1200" dirty="0" smtClean="0">
                <a:solidFill>
                  <a:srgbClr val="EF8025"/>
                </a:solidFill>
                <a:latin typeface="Nunito Sans" panose="020B0604020202020204" charset="0"/>
              </a:rPr>
              <a:t> </a:t>
            </a:r>
            <a:r>
              <a:rPr lang="pt-BR" kern="1200" dirty="0" err="1" smtClean="0">
                <a:solidFill>
                  <a:srgbClr val="EF8025"/>
                </a:solidFill>
                <a:latin typeface="Nunito Sans" panose="020B0604020202020204" charset="0"/>
              </a:rPr>
              <a:t>Courts</a:t>
            </a:r>
            <a:endParaRPr lang="pt-BR" kern="1200" dirty="0">
              <a:solidFill>
                <a:srgbClr val="EF8025"/>
              </a:solidFill>
              <a:latin typeface="Nunito Sans" panose="020B0604020202020204" charset="0"/>
            </a:endParaRPr>
          </a:p>
        </p:txBody>
      </p:sp>
      <p:sp>
        <p:nvSpPr>
          <p:cNvPr id="42" name="Forma livre 41"/>
          <p:cNvSpPr/>
          <p:nvPr/>
        </p:nvSpPr>
        <p:spPr>
          <a:xfrm>
            <a:off x="4644008" y="1874184"/>
            <a:ext cx="1656184" cy="849016"/>
          </a:xfrm>
          <a:custGeom>
            <a:avLst/>
            <a:gdLst>
              <a:gd name="connsiteX0" fmla="*/ 0 w 1863072"/>
              <a:gd name="connsiteY0" fmla="*/ 158110 h 948641"/>
              <a:gd name="connsiteX1" fmla="*/ 158110 w 1863072"/>
              <a:gd name="connsiteY1" fmla="*/ 0 h 948641"/>
              <a:gd name="connsiteX2" fmla="*/ 1704962 w 1863072"/>
              <a:gd name="connsiteY2" fmla="*/ 0 h 948641"/>
              <a:gd name="connsiteX3" fmla="*/ 1863072 w 1863072"/>
              <a:gd name="connsiteY3" fmla="*/ 158110 h 948641"/>
              <a:gd name="connsiteX4" fmla="*/ 1863072 w 1863072"/>
              <a:gd name="connsiteY4" fmla="*/ 790531 h 948641"/>
              <a:gd name="connsiteX5" fmla="*/ 1704962 w 1863072"/>
              <a:gd name="connsiteY5" fmla="*/ 948641 h 948641"/>
              <a:gd name="connsiteX6" fmla="*/ 158110 w 1863072"/>
              <a:gd name="connsiteY6" fmla="*/ 948641 h 948641"/>
              <a:gd name="connsiteX7" fmla="*/ 0 w 1863072"/>
              <a:gd name="connsiteY7" fmla="*/ 790531 h 948641"/>
              <a:gd name="connsiteX8" fmla="*/ 0 w 1863072"/>
              <a:gd name="connsiteY8" fmla="*/ 158110 h 94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3072" h="948641">
                <a:moveTo>
                  <a:pt x="0" y="158110"/>
                </a:moveTo>
                <a:cubicBezTo>
                  <a:pt x="0" y="70788"/>
                  <a:pt x="70788" y="0"/>
                  <a:pt x="158110" y="0"/>
                </a:cubicBezTo>
                <a:lnTo>
                  <a:pt x="1704962" y="0"/>
                </a:lnTo>
                <a:cubicBezTo>
                  <a:pt x="1792284" y="0"/>
                  <a:pt x="1863072" y="70788"/>
                  <a:pt x="1863072" y="158110"/>
                </a:cubicBezTo>
                <a:lnTo>
                  <a:pt x="1863072" y="790531"/>
                </a:lnTo>
                <a:cubicBezTo>
                  <a:pt x="1863072" y="877853"/>
                  <a:pt x="1792284" y="948641"/>
                  <a:pt x="1704962" y="948641"/>
                </a:cubicBezTo>
                <a:lnTo>
                  <a:pt x="158110" y="948641"/>
                </a:lnTo>
                <a:cubicBezTo>
                  <a:pt x="70788" y="948641"/>
                  <a:pt x="0" y="877853"/>
                  <a:pt x="0" y="790531"/>
                </a:cubicBezTo>
                <a:lnTo>
                  <a:pt x="0" y="15811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509" tIns="122509" rIns="122509" bIns="1225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kern="1200" dirty="0">
                <a:solidFill>
                  <a:srgbClr val="EF8025"/>
                </a:solidFill>
                <a:latin typeface="Nunito Sans" panose="020B0604020202020204" charset="0"/>
              </a:rPr>
              <a:t>2</a:t>
            </a:r>
            <a:r>
              <a:rPr lang="pt-BR" kern="1200" baseline="30000" dirty="0">
                <a:solidFill>
                  <a:srgbClr val="EF8025"/>
                </a:solidFill>
                <a:latin typeface="Nunito Sans" panose="020B0604020202020204" charset="0"/>
              </a:rPr>
              <a:t>nd</a:t>
            </a:r>
            <a:r>
              <a:rPr lang="pt-BR" kern="1200" dirty="0">
                <a:solidFill>
                  <a:srgbClr val="EF8025"/>
                </a:solidFill>
                <a:latin typeface="Nunito Sans" panose="020B0604020202020204" charset="0"/>
              </a:rPr>
              <a:t> </a:t>
            </a:r>
            <a:r>
              <a:rPr lang="pt-BR" kern="1200" dirty="0" err="1">
                <a:solidFill>
                  <a:srgbClr val="EF8025"/>
                </a:solidFill>
                <a:latin typeface="Nunito Sans" panose="020B0604020202020204" charset="0"/>
              </a:rPr>
              <a:t>Instance</a:t>
            </a:r>
            <a:r>
              <a:rPr lang="pt-BR" kern="1200" dirty="0">
                <a:solidFill>
                  <a:srgbClr val="EF8025"/>
                </a:solidFill>
                <a:latin typeface="Nunito Sans" panose="020B0604020202020204" charset="0"/>
              </a:rPr>
              <a:t> (appeal)</a:t>
            </a:r>
          </a:p>
        </p:txBody>
      </p:sp>
      <p:sp>
        <p:nvSpPr>
          <p:cNvPr id="43" name="Forma livre 42"/>
          <p:cNvSpPr/>
          <p:nvPr/>
        </p:nvSpPr>
        <p:spPr>
          <a:xfrm>
            <a:off x="6372200" y="1866750"/>
            <a:ext cx="1656184" cy="849016"/>
          </a:xfrm>
          <a:custGeom>
            <a:avLst/>
            <a:gdLst>
              <a:gd name="connsiteX0" fmla="*/ 0 w 1863072"/>
              <a:gd name="connsiteY0" fmla="*/ 158110 h 948641"/>
              <a:gd name="connsiteX1" fmla="*/ 158110 w 1863072"/>
              <a:gd name="connsiteY1" fmla="*/ 0 h 948641"/>
              <a:gd name="connsiteX2" fmla="*/ 1704962 w 1863072"/>
              <a:gd name="connsiteY2" fmla="*/ 0 h 948641"/>
              <a:gd name="connsiteX3" fmla="*/ 1863072 w 1863072"/>
              <a:gd name="connsiteY3" fmla="*/ 158110 h 948641"/>
              <a:gd name="connsiteX4" fmla="*/ 1863072 w 1863072"/>
              <a:gd name="connsiteY4" fmla="*/ 790531 h 948641"/>
              <a:gd name="connsiteX5" fmla="*/ 1704962 w 1863072"/>
              <a:gd name="connsiteY5" fmla="*/ 948641 h 948641"/>
              <a:gd name="connsiteX6" fmla="*/ 158110 w 1863072"/>
              <a:gd name="connsiteY6" fmla="*/ 948641 h 948641"/>
              <a:gd name="connsiteX7" fmla="*/ 0 w 1863072"/>
              <a:gd name="connsiteY7" fmla="*/ 790531 h 948641"/>
              <a:gd name="connsiteX8" fmla="*/ 0 w 1863072"/>
              <a:gd name="connsiteY8" fmla="*/ 158110 h 94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3072" h="948641">
                <a:moveTo>
                  <a:pt x="0" y="158110"/>
                </a:moveTo>
                <a:cubicBezTo>
                  <a:pt x="0" y="70788"/>
                  <a:pt x="70788" y="0"/>
                  <a:pt x="158110" y="0"/>
                </a:cubicBezTo>
                <a:lnTo>
                  <a:pt x="1704962" y="0"/>
                </a:lnTo>
                <a:cubicBezTo>
                  <a:pt x="1792284" y="0"/>
                  <a:pt x="1863072" y="70788"/>
                  <a:pt x="1863072" y="158110"/>
                </a:cubicBezTo>
                <a:lnTo>
                  <a:pt x="1863072" y="790531"/>
                </a:lnTo>
                <a:cubicBezTo>
                  <a:pt x="1863072" y="877853"/>
                  <a:pt x="1792284" y="948641"/>
                  <a:pt x="1704962" y="948641"/>
                </a:cubicBezTo>
                <a:lnTo>
                  <a:pt x="158110" y="948641"/>
                </a:lnTo>
                <a:cubicBezTo>
                  <a:pt x="70788" y="948641"/>
                  <a:pt x="0" y="877853"/>
                  <a:pt x="0" y="790531"/>
                </a:cubicBezTo>
                <a:lnTo>
                  <a:pt x="0" y="15811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509" tIns="122509" rIns="122509" bIns="1225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kern="1200" dirty="0">
                <a:solidFill>
                  <a:srgbClr val="EF8025"/>
                </a:solidFill>
                <a:latin typeface="Nunito Sans" panose="020B0604020202020204" charset="0"/>
              </a:rPr>
              <a:t>3rd </a:t>
            </a:r>
            <a:r>
              <a:rPr lang="pt-BR" kern="1200" dirty="0" err="1">
                <a:solidFill>
                  <a:srgbClr val="EF8025"/>
                </a:solidFill>
                <a:latin typeface="Nunito Sans" panose="020B0604020202020204" charset="0"/>
              </a:rPr>
              <a:t>Instance</a:t>
            </a:r>
            <a:r>
              <a:rPr lang="pt-BR" kern="1200" dirty="0">
                <a:solidFill>
                  <a:srgbClr val="EF8025"/>
                </a:solidFill>
                <a:latin typeface="Nunito Sans" panose="020B0604020202020204" charset="0"/>
              </a:rPr>
              <a:t> Superior </a:t>
            </a:r>
            <a:r>
              <a:rPr lang="pt-BR" kern="1200" dirty="0" err="1">
                <a:solidFill>
                  <a:srgbClr val="EF8025"/>
                </a:solidFill>
                <a:latin typeface="Nunito Sans" panose="020B0604020202020204" charset="0"/>
              </a:rPr>
              <a:t>Courts</a:t>
            </a:r>
            <a:endParaRPr lang="pt-BR" kern="1200" dirty="0">
              <a:solidFill>
                <a:srgbClr val="EF8025"/>
              </a:solidFill>
              <a:latin typeface="Nunito Sans" panose="020B0604020202020204" charset="0"/>
            </a:endParaRPr>
          </a:p>
        </p:txBody>
      </p:sp>
      <p:sp>
        <p:nvSpPr>
          <p:cNvPr id="45" name="Left-Right Arrow 7"/>
          <p:cNvSpPr/>
          <p:nvPr/>
        </p:nvSpPr>
        <p:spPr>
          <a:xfrm>
            <a:off x="2860452" y="3720264"/>
            <a:ext cx="6120166" cy="579678"/>
          </a:xfrm>
          <a:prstGeom prst="leftRightArrow">
            <a:avLst/>
          </a:prstGeom>
          <a:solidFill>
            <a:srgbClr val="EF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TextBox 8"/>
          <p:cNvSpPr txBox="1"/>
          <p:nvPr/>
        </p:nvSpPr>
        <p:spPr>
          <a:xfrm>
            <a:off x="3491880" y="3867894"/>
            <a:ext cx="4692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spc="60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unito Sans" panose="020B0604020202020204" charset="0"/>
              </a:rPr>
              <a:t>10+ YEARS</a:t>
            </a:r>
            <a:endParaRPr lang="pt-BR" b="1" spc="60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unito Sans" panose="020B0604020202020204" charset="0"/>
            </a:endParaRPr>
          </a:p>
        </p:txBody>
      </p:sp>
      <p:pic>
        <p:nvPicPr>
          <p:cNvPr id="10" name="Picture 2" descr="F:\Tavares\tavare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9862"/>
            <a:ext cx="1512168" cy="12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dirty="0"/>
              <a:t>Federal </a:t>
            </a:r>
            <a:r>
              <a:rPr lang="pt-BR" dirty="0" err="1"/>
              <a:t>Courts</a:t>
            </a:r>
            <a:endParaRPr dirty="0"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/>
          </a:p>
        </p:txBody>
      </p:sp>
      <p:sp>
        <p:nvSpPr>
          <p:cNvPr id="3" name="Semicírculos 2"/>
          <p:cNvSpPr/>
          <p:nvPr/>
        </p:nvSpPr>
        <p:spPr>
          <a:xfrm>
            <a:off x="-1015949" y="195486"/>
            <a:ext cx="4406717" cy="4563117"/>
          </a:xfrm>
          <a:prstGeom prst="blockArc">
            <a:avLst>
              <a:gd name="adj1" fmla="val 18900000"/>
              <a:gd name="adj2" fmla="val 2700000"/>
              <a:gd name="adj3" fmla="val 511"/>
            </a:avLst>
          </a:prstGeom>
          <a:solidFill>
            <a:srgbClr val="EF8025"/>
          </a:solidFill>
          <a:ln>
            <a:solidFill>
              <a:srgbClr val="EF8025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orma livre 3"/>
          <p:cNvSpPr/>
          <p:nvPr/>
        </p:nvSpPr>
        <p:spPr>
          <a:xfrm>
            <a:off x="3137196" y="1083411"/>
            <a:ext cx="5899300" cy="755367"/>
          </a:xfrm>
          <a:custGeom>
            <a:avLst/>
            <a:gdLst>
              <a:gd name="connsiteX0" fmla="*/ 0 w 5654181"/>
              <a:gd name="connsiteY0" fmla="*/ 0 h 626907"/>
              <a:gd name="connsiteX1" fmla="*/ 5654181 w 5654181"/>
              <a:gd name="connsiteY1" fmla="*/ 0 h 626907"/>
              <a:gd name="connsiteX2" fmla="*/ 5654181 w 5654181"/>
              <a:gd name="connsiteY2" fmla="*/ 626907 h 626907"/>
              <a:gd name="connsiteX3" fmla="*/ 0 w 5654181"/>
              <a:gd name="connsiteY3" fmla="*/ 626907 h 626907"/>
              <a:gd name="connsiteX4" fmla="*/ 0 w 5654181"/>
              <a:gd name="connsiteY4" fmla="*/ 0 h 62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4181" h="626907">
                <a:moveTo>
                  <a:pt x="0" y="0"/>
                </a:moveTo>
                <a:lnTo>
                  <a:pt x="5654181" y="0"/>
                </a:lnTo>
                <a:lnTo>
                  <a:pt x="5654181" y="626907"/>
                </a:lnTo>
                <a:lnTo>
                  <a:pt x="0" y="626907"/>
                </a:lnTo>
                <a:lnTo>
                  <a:pt x="0" y="0"/>
                </a:lnTo>
                <a:close/>
              </a:path>
            </a:pathLst>
          </a:custGeom>
          <a:solidFill>
            <a:srgbClr val="EF802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7607" tIns="33020" rIns="33020" bIns="33020" numCol="1" spcCol="1270" anchor="t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noProof="0" dirty="0" smtClean="0"/>
              <a:t>Exclusive for suits against the Federal Government</a:t>
            </a:r>
            <a:endParaRPr lang="en-US" sz="1300" kern="1200" noProof="0" dirty="0"/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kern="1200" noProof="0" dirty="0" smtClean="0"/>
              <a:t>BPTO</a:t>
            </a:r>
            <a:endParaRPr lang="en-US" sz="1300" kern="1200" noProof="0" dirty="0"/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kern="1200" noProof="0" dirty="0" smtClean="0"/>
              <a:t>ANVISA</a:t>
            </a:r>
            <a:endParaRPr lang="en-US" sz="1300" kern="1200" noProof="0" dirty="0"/>
          </a:p>
        </p:txBody>
      </p:sp>
      <p:sp>
        <p:nvSpPr>
          <p:cNvPr id="5" name="Elipse 4"/>
          <p:cNvSpPr/>
          <p:nvPr/>
        </p:nvSpPr>
        <p:spPr>
          <a:xfrm>
            <a:off x="2728392" y="1037784"/>
            <a:ext cx="817605" cy="846623"/>
          </a:xfrm>
          <a:prstGeom prst="ellipse">
            <a:avLst/>
          </a:prstGeom>
          <a:ln>
            <a:solidFill>
              <a:srgbClr val="EF802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orma livre 7"/>
          <p:cNvSpPr/>
          <p:nvPr/>
        </p:nvSpPr>
        <p:spPr>
          <a:xfrm>
            <a:off x="3374955" y="2097822"/>
            <a:ext cx="5661541" cy="761960"/>
          </a:xfrm>
          <a:custGeom>
            <a:avLst/>
            <a:gdLst>
              <a:gd name="connsiteX0" fmla="*/ 0 w 5426301"/>
              <a:gd name="connsiteY0" fmla="*/ 0 h 626907"/>
              <a:gd name="connsiteX1" fmla="*/ 5426301 w 5426301"/>
              <a:gd name="connsiteY1" fmla="*/ 0 h 626907"/>
              <a:gd name="connsiteX2" fmla="*/ 5426301 w 5426301"/>
              <a:gd name="connsiteY2" fmla="*/ 626907 h 626907"/>
              <a:gd name="connsiteX3" fmla="*/ 0 w 5426301"/>
              <a:gd name="connsiteY3" fmla="*/ 626907 h 626907"/>
              <a:gd name="connsiteX4" fmla="*/ 0 w 5426301"/>
              <a:gd name="connsiteY4" fmla="*/ 0 h 62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6301" h="626907">
                <a:moveTo>
                  <a:pt x="0" y="0"/>
                </a:moveTo>
                <a:lnTo>
                  <a:pt x="5426301" y="0"/>
                </a:lnTo>
                <a:lnTo>
                  <a:pt x="5426301" y="626907"/>
                </a:lnTo>
                <a:lnTo>
                  <a:pt x="0" y="626907"/>
                </a:lnTo>
                <a:lnTo>
                  <a:pt x="0" y="0"/>
                </a:lnTo>
                <a:close/>
              </a:path>
            </a:pathLst>
          </a:custGeom>
          <a:solidFill>
            <a:srgbClr val="EF802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7607" tIns="33020" rIns="33020" bIns="33020" numCol="1" spcCol="1270" anchor="t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noProof="0" dirty="0" smtClean="0"/>
              <a:t>Courts specialized in IP only</a:t>
            </a:r>
            <a:endParaRPr lang="en-US" sz="1300" kern="1200" noProof="0" dirty="0"/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kern="1200" noProof="0" dirty="0" smtClean="0"/>
              <a:t> Rio de Janeiro</a:t>
            </a:r>
            <a:endParaRPr lang="en-US" sz="1300" kern="1200" noProof="0" dirty="0"/>
          </a:p>
        </p:txBody>
      </p:sp>
      <p:sp>
        <p:nvSpPr>
          <p:cNvPr id="9" name="Elipse 8"/>
          <p:cNvSpPr/>
          <p:nvPr/>
        </p:nvSpPr>
        <p:spPr>
          <a:xfrm>
            <a:off x="2966152" y="2053732"/>
            <a:ext cx="817605" cy="846623"/>
          </a:xfrm>
          <a:prstGeom prst="ellipse">
            <a:avLst/>
          </a:prstGeom>
          <a:ln>
            <a:solidFill>
              <a:srgbClr val="EF802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orma livre 11"/>
          <p:cNvSpPr/>
          <p:nvPr/>
        </p:nvSpPr>
        <p:spPr>
          <a:xfrm>
            <a:off x="3137195" y="3154343"/>
            <a:ext cx="5899300" cy="677299"/>
          </a:xfrm>
          <a:custGeom>
            <a:avLst/>
            <a:gdLst>
              <a:gd name="connsiteX0" fmla="*/ 0 w 5654181"/>
              <a:gd name="connsiteY0" fmla="*/ 0 h 626907"/>
              <a:gd name="connsiteX1" fmla="*/ 5654181 w 5654181"/>
              <a:gd name="connsiteY1" fmla="*/ 0 h 626907"/>
              <a:gd name="connsiteX2" fmla="*/ 5654181 w 5654181"/>
              <a:gd name="connsiteY2" fmla="*/ 626907 h 626907"/>
              <a:gd name="connsiteX3" fmla="*/ 0 w 5654181"/>
              <a:gd name="connsiteY3" fmla="*/ 626907 h 626907"/>
              <a:gd name="connsiteX4" fmla="*/ 0 w 5654181"/>
              <a:gd name="connsiteY4" fmla="*/ 0 h 62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4181" h="626907">
                <a:moveTo>
                  <a:pt x="0" y="0"/>
                </a:moveTo>
                <a:lnTo>
                  <a:pt x="5654181" y="0"/>
                </a:lnTo>
                <a:lnTo>
                  <a:pt x="5654181" y="626907"/>
                </a:lnTo>
                <a:lnTo>
                  <a:pt x="0" y="626907"/>
                </a:lnTo>
                <a:lnTo>
                  <a:pt x="0" y="0"/>
                </a:lnTo>
                <a:close/>
              </a:path>
            </a:pathLst>
          </a:custGeom>
          <a:solidFill>
            <a:srgbClr val="EF802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7607" tIns="33020" rIns="33020" bIns="33020" numCol="1" spcCol="1270" anchor="ctr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300" b="1" u="sng" kern="1200" dirty="0" smtClean="0"/>
              <a:t>NOTE:</a:t>
            </a:r>
            <a:r>
              <a:rPr lang="pt-BR" sz="1300" b="1" u="none" kern="1200" dirty="0" smtClean="0"/>
              <a:t> </a:t>
            </a:r>
            <a:r>
              <a:rPr lang="en-US" sz="1300" b="1" u="none" kern="1200" noProof="0" dirty="0" smtClean="0"/>
              <a:t>5 year maximum term to file suit challenging administrative decisions</a:t>
            </a:r>
            <a:endParaRPr lang="en-US" sz="1300" b="1" u="none" kern="1200" noProof="0" dirty="0"/>
          </a:p>
        </p:txBody>
      </p:sp>
      <p:sp>
        <p:nvSpPr>
          <p:cNvPr id="13" name="Elipse 12"/>
          <p:cNvSpPr/>
          <p:nvPr/>
        </p:nvSpPr>
        <p:spPr>
          <a:xfrm>
            <a:off x="2728392" y="3069681"/>
            <a:ext cx="817605" cy="8466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F802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9" y="1376187"/>
            <a:ext cx="2201712" cy="2201712"/>
          </a:xfrm>
          <a:prstGeom prst="rect">
            <a:avLst/>
          </a:prstGeom>
        </p:spPr>
      </p:pic>
      <p:pic>
        <p:nvPicPr>
          <p:cNvPr id="14" name="Picture 2" descr="F:\Tavares\tavares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9862"/>
            <a:ext cx="1512168" cy="12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7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dirty="0" err="1" smtClean="0"/>
              <a:t>State</a:t>
            </a:r>
            <a:r>
              <a:rPr lang="pt-BR" dirty="0" smtClean="0"/>
              <a:t> </a:t>
            </a:r>
            <a:r>
              <a:rPr lang="pt-BR" dirty="0" err="1"/>
              <a:t>Courts</a:t>
            </a:r>
            <a:endParaRPr dirty="0"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/>
          </a:p>
        </p:txBody>
      </p:sp>
      <p:sp>
        <p:nvSpPr>
          <p:cNvPr id="6" name="Semicírculos 5"/>
          <p:cNvSpPr/>
          <p:nvPr/>
        </p:nvSpPr>
        <p:spPr>
          <a:xfrm>
            <a:off x="-1687079" y="-40859"/>
            <a:ext cx="5191402" cy="5191402"/>
          </a:xfrm>
          <a:prstGeom prst="blockArc">
            <a:avLst>
              <a:gd name="adj1" fmla="val 18900000"/>
              <a:gd name="adj2" fmla="val 2700000"/>
              <a:gd name="adj3" fmla="val 416"/>
            </a:avLst>
          </a:prstGeom>
          <a:ln>
            <a:solidFill>
              <a:srgbClr val="EF8025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orma livre 6"/>
          <p:cNvSpPr/>
          <p:nvPr/>
        </p:nvSpPr>
        <p:spPr>
          <a:xfrm>
            <a:off x="3107247" y="923876"/>
            <a:ext cx="5847938" cy="592993"/>
          </a:xfrm>
          <a:custGeom>
            <a:avLst/>
            <a:gdLst>
              <a:gd name="connsiteX0" fmla="*/ 0 w 5847938"/>
              <a:gd name="connsiteY0" fmla="*/ 0 h 592993"/>
              <a:gd name="connsiteX1" fmla="*/ 5847938 w 5847938"/>
              <a:gd name="connsiteY1" fmla="*/ 0 h 592993"/>
              <a:gd name="connsiteX2" fmla="*/ 5847938 w 5847938"/>
              <a:gd name="connsiteY2" fmla="*/ 592993 h 592993"/>
              <a:gd name="connsiteX3" fmla="*/ 0 w 5847938"/>
              <a:gd name="connsiteY3" fmla="*/ 592993 h 592993"/>
              <a:gd name="connsiteX4" fmla="*/ 0 w 5847938"/>
              <a:gd name="connsiteY4" fmla="*/ 0 h 59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7938" h="592993">
                <a:moveTo>
                  <a:pt x="0" y="0"/>
                </a:moveTo>
                <a:lnTo>
                  <a:pt x="5847938" y="0"/>
                </a:lnTo>
                <a:lnTo>
                  <a:pt x="5847938" y="592993"/>
                </a:lnTo>
                <a:lnTo>
                  <a:pt x="0" y="592993"/>
                </a:lnTo>
                <a:lnTo>
                  <a:pt x="0" y="0"/>
                </a:lnTo>
                <a:close/>
              </a:path>
            </a:pathLst>
          </a:custGeom>
          <a:solidFill>
            <a:srgbClr val="EF802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0689" tIns="33020" rIns="33020" bIns="33020" numCol="1" spcCol="1270" anchor="ctr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noProof="0" dirty="0" smtClean="0"/>
              <a:t>Serves for any civil and criminal actions</a:t>
            </a:r>
            <a:endParaRPr lang="en-US" sz="1300" kern="1200" noProof="0" dirty="0"/>
          </a:p>
        </p:txBody>
      </p:sp>
      <p:sp>
        <p:nvSpPr>
          <p:cNvPr id="10" name="Elipse 9"/>
          <p:cNvSpPr/>
          <p:nvPr/>
        </p:nvSpPr>
        <p:spPr>
          <a:xfrm>
            <a:off x="2736626" y="849752"/>
            <a:ext cx="741242" cy="741242"/>
          </a:xfrm>
          <a:prstGeom prst="ellipse">
            <a:avLst/>
          </a:prstGeom>
          <a:ln>
            <a:solidFill>
              <a:srgbClr val="EF802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a livre 14"/>
          <p:cNvSpPr/>
          <p:nvPr/>
        </p:nvSpPr>
        <p:spPr>
          <a:xfrm>
            <a:off x="3447224" y="1813521"/>
            <a:ext cx="5507961" cy="592993"/>
          </a:xfrm>
          <a:custGeom>
            <a:avLst/>
            <a:gdLst>
              <a:gd name="connsiteX0" fmla="*/ 0 w 5507961"/>
              <a:gd name="connsiteY0" fmla="*/ 0 h 592993"/>
              <a:gd name="connsiteX1" fmla="*/ 5507961 w 5507961"/>
              <a:gd name="connsiteY1" fmla="*/ 0 h 592993"/>
              <a:gd name="connsiteX2" fmla="*/ 5507961 w 5507961"/>
              <a:gd name="connsiteY2" fmla="*/ 592993 h 592993"/>
              <a:gd name="connsiteX3" fmla="*/ 0 w 5507961"/>
              <a:gd name="connsiteY3" fmla="*/ 592993 h 592993"/>
              <a:gd name="connsiteX4" fmla="*/ 0 w 5507961"/>
              <a:gd name="connsiteY4" fmla="*/ 0 h 59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7961" h="592993">
                <a:moveTo>
                  <a:pt x="0" y="0"/>
                </a:moveTo>
                <a:lnTo>
                  <a:pt x="5507961" y="0"/>
                </a:lnTo>
                <a:lnTo>
                  <a:pt x="5507961" y="592993"/>
                </a:lnTo>
                <a:lnTo>
                  <a:pt x="0" y="592993"/>
                </a:lnTo>
                <a:lnTo>
                  <a:pt x="0" y="0"/>
                </a:lnTo>
                <a:close/>
              </a:path>
            </a:pathLst>
          </a:custGeom>
          <a:solidFill>
            <a:srgbClr val="EF802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0689" tIns="33020" rIns="33020" bIns="33020" numCol="1" spcCol="1270" anchor="ctr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noProof="0" dirty="0" smtClean="0"/>
              <a:t>Federal entities not involved (BPTO)</a:t>
            </a:r>
            <a:endParaRPr lang="pt-BR" sz="1300" kern="1200" dirty="0"/>
          </a:p>
        </p:txBody>
      </p:sp>
      <p:sp>
        <p:nvSpPr>
          <p:cNvPr id="16" name="Elipse 15"/>
          <p:cNvSpPr/>
          <p:nvPr/>
        </p:nvSpPr>
        <p:spPr>
          <a:xfrm>
            <a:off x="3076603" y="1739397"/>
            <a:ext cx="741242" cy="741242"/>
          </a:xfrm>
          <a:prstGeom prst="ellipse">
            <a:avLst/>
          </a:prstGeom>
          <a:ln>
            <a:solidFill>
              <a:srgbClr val="EF802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orma livre 16"/>
          <p:cNvSpPr/>
          <p:nvPr/>
        </p:nvSpPr>
        <p:spPr>
          <a:xfrm>
            <a:off x="3447224" y="2703167"/>
            <a:ext cx="5507961" cy="592993"/>
          </a:xfrm>
          <a:custGeom>
            <a:avLst/>
            <a:gdLst>
              <a:gd name="connsiteX0" fmla="*/ 0 w 5507961"/>
              <a:gd name="connsiteY0" fmla="*/ 0 h 592993"/>
              <a:gd name="connsiteX1" fmla="*/ 5507961 w 5507961"/>
              <a:gd name="connsiteY1" fmla="*/ 0 h 592993"/>
              <a:gd name="connsiteX2" fmla="*/ 5507961 w 5507961"/>
              <a:gd name="connsiteY2" fmla="*/ 592993 h 592993"/>
              <a:gd name="connsiteX3" fmla="*/ 0 w 5507961"/>
              <a:gd name="connsiteY3" fmla="*/ 592993 h 592993"/>
              <a:gd name="connsiteX4" fmla="*/ 0 w 5507961"/>
              <a:gd name="connsiteY4" fmla="*/ 0 h 59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7961" h="592993">
                <a:moveTo>
                  <a:pt x="0" y="0"/>
                </a:moveTo>
                <a:lnTo>
                  <a:pt x="5507961" y="0"/>
                </a:lnTo>
                <a:lnTo>
                  <a:pt x="5507961" y="592993"/>
                </a:lnTo>
                <a:lnTo>
                  <a:pt x="0" y="592993"/>
                </a:lnTo>
                <a:lnTo>
                  <a:pt x="0" y="0"/>
                </a:lnTo>
                <a:close/>
              </a:path>
            </a:pathLst>
          </a:custGeom>
          <a:solidFill>
            <a:srgbClr val="EF802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0689" tIns="33020" rIns="33020" bIns="33020" numCol="1" spcCol="1270" anchor="t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noProof="0" dirty="0" smtClean="0"/>
              <a:t>Courts specialized in IP only</a:t>
            </a:r>
            <a:endParaRPr lang="en-US" sz="1300" kern="1200" noProof="0" dirty="0"/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000" kern="1200" noProof="0" dirty="0" smtClean="0"/>
              <a:t> Rio de Janeiro - fastest</a:t>
            </a:r>
            <a:endParaRPr lang="en-US" sz="1000" kern="1200" noProof="0" dirty="0"/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000" kern="1200" noProof="0" dirty="0" smtClean="0"/>
              <a:t>São Paulo - slowest</a:t>
            </a:r>
            <a:endParaRPr lang="en-US" sz="1000" kern="1200" noProof="0" dirty="0"/>
          </a:p>
        </p:txBody>
      </p:sp>
      <p:sp>
        <p:nvSpPr>
          <p:cNvPr id="18" name="Elipse 17"/>
          <p:cNvSpPr/>
          <p:nvPr/>
        </p:nvSpPr>
        <p:spPr>
          <a:xfrm>
            <a:off x="3076603" y="2629042"/>
            <a:ext cx="741242" cy="741242"/>
          </a:xfrm>
          <a:prstGeom prst="ellipse">
            <a:avLst/>
          </a:prstGeom>
          <a:ln>
            <a:solidFill>
              <a:srgbClr val="EF802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orma livre 18"/>
          <p:cNvSpPr/>
          <p:nvPr/>
        </p:nvSpPr>
        <p:spPr>
          <a:xfrm>
            <a:off x="3048388" y="3592812"/>
            <a:ext cx="5965657" cy="592993"/>
          </a:xfrm>
          <a:custGeom>
            <a:avLst/>
            <a:gdLst>
              <a:gd name="connsiteX0" fmla="*/ 0 w 5965657"/>
              <a:gd name="connsiteY0" fmla="*/ 0 h 592993"/>
              <a:gd name="connsiteX1" fmla="*/ 5965657 w 5965657"/>
              <a:gd name="connsiteY1" fmla="*/ 0 h 592993"/>
              <a:gd name="connsiteX2" fmla="*/ 5965657 w 5965657"/>
              <a:gd name="connsiteY2" fmla="*/ 592993 h 592993"/>
              <a:gd name="connsiteX3" fmla="*/ 0 w 5965657"/>
              <a:gd name="connsiteY3" fmla="*/ 592993 h 592993"/>
              <a:gd name="connsiteX4" fmla="*/ 0 w 5965657"/>
              <a:gd name="connsiteY4" fmla="*/ 0 h 59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5657" h="592993">
                <a:moveTo>
                  <a:pt x="0" y="0"/>
                </a:moveTo>
                <a:lnTo>
                  <a:pt x="5965657" y="0"/>
                </a:lnTo>
                <a:lnTo>
                  <a:pt x="5965657" y="592993"/>
                </a:lnTo>
                <a:lnTo>
                  <a:pt x="0" y="592993"/>
                </a:lnTo>
                <a:lnTo>
                  <a:pt x="0" y="0"/>
                </a:lnTo>
                <a:close/>
              </a:path>
            </a:pathLst>
          </a:custGeom>
          <a:solidFill>
            <a:srgbClr val="EF802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0689" tIns="33020" rIns="33020" bIns="33020" numCol="1" spcCol="1270" anchor="ctr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300" b="1" u="sng" kern="1200" dirty="0" smtClean="0"/>
              <a:t>NOTE:</a:t>
            </a:r>
            <a:r>
              <a:rPr lang="pt-BR" sz="1300" b="1" u="none" kern="1200" dirty="0" smtClean="0"/>
              <a:t> </a:t>
            </a:r>
            <a:r>
              <a:rPr lang="en-US" sz="1300" b="1" u="none" kern="1200" noProof="0" dirty="0" smtClean="0"/>
              <a:t>Venue is based on Defendant's or Infringement’s location </a:t>
            </a:r>
            <a:endParaRPr lang="en-US" sz="1300" b="1" u="none" kern="1200" noProof="0" dirty="0"/>
          </a:p>
        </p:txBody>
      </p:sp>
      <p:sp>
        <p:nvSpPr>
          <p:cNvPr id="20" name="Elipse 19"/>
          <p:cNvSpPr/>
          <p:nvPr/>
        </p:nvSpPr>
        <p:spPr>
          <a:xfrm>
            <a:off x="2736626" y="3518687"/>
            <a:ext cx="741242" cy="7412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F802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80" y="1504861"/>
            <a:ext cx="2186446" cy="2075001"/>
          </a:xfrm>
          <a:prstGeom prst="rect">
            <a:avLst/>
          </a:prstGeom>
        </p:spPr>
      </p:pic>
      <p:pic>
        <p:nvPicPr>
          <p:cNvPr id="14" name="Picture 2" descr="F:\Tavares\tavares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9862"/>
            <a:ext cx="1512168" cy="12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3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dirty="0" err="1"/>
              <a:t>Court</a:t>
            </a:r>
            <a:r>
              <a:rPr lang="pt-BR" dirty="0"/>
              <a:t> </a:t>
            </a:r>
            <a:r>
              <a:rPr lang="pt-BR" dirty="0" err="1"/>
              <a:t>Hierarchy</a:t>
            </a:r>
            <a:r>
              <a:rPr lang="pt-BR" dirty="0"/>
              <a:t> in </a:t>
            </a:r>
            <a:r>
              <a:rPr lang="pt-BR" dirty="0" err="1"/>
              <a:t>Brazil</a:t>
            </a:r>
            <a:endParaRPr dirty="0"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/>
          </a:p>
        </p:txBody>
      </p:sp>
      <p:sp>
        <p:nvSpPr>
          <p:cNvPr id="6" name="Seta para a direita 5"/>
          <p:cNvSpPr/>
          <p:nvPr/>
        </p:nvSpPr>
        <p:spPr>
          <a:xfrm>
            <a:off x="2916330" y="483518"/>
            <a:ext cx="6120166" cy="2622237"/>
          </a:xfrm>
          <a:prstGeom prst="rightArrow">
            <a:avLst/>
          </a:prstGeom>
          <a:solidFill>
            <a:srgbClr val="EF802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Forma livre 42"/>
          <p:cNvSpPr/>
          <p:nvPr/>
        </p:nvSpPr>
        <p:spPr>
          <a:xfrm>
            <a:off x="6372200" y="1203598"/>
            <a:ext cx="2088233" cy="1152128"/>
          </a:xfrm>
          <a:custGeom>
            <a:avLst/>
            <a:gdLst>
              <a:gd name="connsiteX0" fmla="*/ 0 w 1863072"/>
              <a:gd name="connsiteY0" fmla="*/ 158110 h 948641"/>
              <a:gd name="connsiteX1" fmla="*/ 158110 w 1863072"/>
              <a:gd name="connsiteY1" fmla="*/ 0 h 948641"/>
              <a:gd name="connsiteX2" fmla="*/ 1704962 w 1863072"/>
              <a:gd name="connsiteY2" fmla="*/ 0 h 948641"/>
              <a:gd name="connsiteX3" fmla="*/ 1863072 w 1863072"/>
              <a:gd name="connsiteY3" fmla="*/ 158110 h 948641"/>
              <a:gd name="connsiteX4" fmla="*/ 1863072 w 1863072"/>
              <a:gd name="connsiteY4" fmla="*/ 790531 h 948641"/>
              <a:gd name="connsiteX5" fmla="*/ 1704962 w 1863072"/>
              <a:gd name="connsiteY5" fmla="*/ 948641 h 948641"/>
              <a:gd name="connsiteX6" fmla="*/ 158110 w 1863072"/>
              <a:gd name="connsiteY6" fmla="*/ 948641 h 948641"/>
              <a:gd name="connsiteX7" fmla="*/ 0 w 1863072"/>
              <a:gd name="connsiteY7" fmla="*/ 790531 h 948641"/>
              <a:gd name="connsiteX8" fmla="*/ 0 w 1863072"/>
              <a:gd name="connsiteY8" fmla="*/ 158110 h 94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3072" h="948641">
                <a:moveTo>
                  <a:pt x="0" y="158110"/>
                </a:moveTo>
                <a:cubicBezTo>
                  <a:pt x="0" y="70788"/>
                  <a:pt x="70788" y="0"/>
                  <a:pt x="158110" y="0"/>
                </a:cubicBezTo>
                <a:lnTo>
                  <a:pt x="1704962" y="0"/>
                </a:lnTo>
                <a:cubicBezTo>
                  <a:pt x="1792284" y="0"/>
                  <a:pt x="1863072" y="70788"/>
                  <a:pt x="1863072" y="158110"/>
                </a:cubicBezTo>
                <a:lnTo>
                  <a:pt x="1863072" y="790531"/>
                </a:lnTo>
                <a:cubicBezTo>
                  <a:pt x="1863072" y="877853"/>
                  <a:pt x="1792284" y="948641"/>
                  <a:pt x="1704962" y="948641"/>
                </a:cubicBezTo>
                <a:lnTo>
                  <a:pt x="158110" y="948641"/>
                </a:lnTo>
                <a:cubicBezTo>
                  <a:pt x="70788" y="948641"/>
                  <a:pt x="0" y="877853"/>
                  <a:pt x="0" y="790531"/>
                </a:cubicBezTo>
                <a:lnTo>
                  <a:pt x="0" y="15811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509" tIns="122509" rIns="122509" bIns="122509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100" kern="1200" dirty="0">
                <a:solidFill>
                  <a:srgbClr val="EF8025"/>
                </a:solidFill>
                <a:latin typeface="Nunito Sans" panose="020B0604020202020204" charset="0"/>
              </a:rPr>
              <a:t>3rd </a:t>
            </a:r>
            <a:r>
              <a:rPr lang="pt-BR" sz="1100" kern="1200" dirty="0" err="1" smtClean="0">
                <a:solidFill>
                  <a:srgbClr val="EF8025"/>
                </a:solidFill>
                <a:latin typeface="Nunito Sans" panose="020B0604020202020204" charset="0"/>
              </a:rPr>
              <a:t>Instance</a:t>
            </a:r>
            <a:r>
              <a:rPr lang="pt-BR" sz="1100" kern="1200" dirty="0" smtClean="0">
                <a:solidFill>
                  <a:srgbClr val="EF8025"/>
                </a:solidFill>
                <a:latin typeface="Nunito Sans" panose="020B0604020202020204" charset="0"/>
              </a:rPr>
              <a:t> </a:t>
            </a:r>
            <a:r>
              <a:rPr lang="pt-BR" sz="1100" kern="1200" dirty="0">
                <a:solidFill>
                  <a:srgbClr val="EF8025"/>
                </a:solidFill>
                <a:latin typeface="Nunito Sans" panose="020B0604020202020204" charset="0"/>
              </a:rPr>
              <a:t>Superior </a:t>
            </a:r>
            <a:r>
              <a:rPr lang="pt-BR" sz="1100" kern="1200" dirty="0" err="1" smtClean="0">
                <a:solidFill>
                  <a:srgbClr val="EF8025"/>
                </a:solidFill>
                <a:latin typeface="Nunito Sans" panose="020B0604020202020204" charset="0"/>
              </a:rPr>
              <a:t>Courts</a:t>
            </a:r>
            <a:endParaRPr lang="pt-BR" sz="1100" kern="1200" dirty="0" smtClean="0">
              <a:solidFill>
                <a:srgbClr val="EF8025"/>
              </a:solidFill>
              <a:latin typeface="Nunito Sans" panose="020B0604020202020204" charset="0"/>
            </a:endParaRPr>
          </a:p>
          <a:p>
            <a:pPr marL="171450" lvl="0" indent="-1714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100" kern="1200" dirty="0" smtClean="0">
                <a:solidFill>
                  <a:srgbClr val="EF8025"/>
                </a:solidFill>
                <a:latin typeface="Nunito Sans" panose="020B0604020202020204" charset="0"/>
              </a:rPr>
              <a:t>Superior </a:t>
            </a:r>
            <a:r>
              <a:rPr lang="pt-BR" sz="1100" kern="1200" dirty="0" err="1" smtClean="0">
                <a:solidFill>
                  <a:srgbClr val="EF8025"/>
                </a:solidFill>
                <a:latin typeface="Nunito Sans" panose="020B0604020202020204" charset="0"/>
              </a:rPr>
              <a:t>Court</a:t>
            </a:r>
            <a:r>
              <a:rPr lang="pt-BR" sz="1100" kern="1200" dirty="0" smtClean="0">
                <a:solidFill>
                  <a:srgbClr val="EF8025"/>
                </a:solidFill>
                <a:latin typeface="Nunito Sans" panose="020B0604020202020204" charset="0"/>
              </a:rPr>
              <a:t> </a:t>
            </a:r>
            <a:r>
              <a:rPr lang="pt-BR" sz="1100" kern="1200" dirty="0" err="1" smtClean="0">
                <a:solidFill>
                  <a:srgbClr val="EF8025"/>
                </a:solidFill>
                <a:latin typeface="Nunito Sans" panose="020B0604020202020204" charset="0"/>
              </a:rPr>
              <a:t>of</a:t>
            </a:r>
            <a:r>
              <a:rPr lang="pt-BR" sz="1100" kern="1200" dirty="0" smtClean="0">
                <a:solidFill>
                  <a:srgbClr val="EF8025"/>
                </a:solidFill>
                <a:latin typeface="Nunito Sans" panose="020B0604020202020204" charset="0"/>
              </a:rPr>
              <a:t> Justice – </a:t>
            </a:r>
            <a:r>
              <a:rPr lang="pt-BR" sz="1100" kern="1200" dirty="0" err="1" smtClean="0">
                <a:solidFill>
                  <a:srgbClr val="EF8025"/>
                </a:solidFill>
                <a:latin typeface="Nunito Sans" panose="020B0604020202020204" charset="0"/>
              </a:rPr>
              <a:t>Violation</a:t>
            </a:r>
            <a:r>
              <a:rPr lang="pt-BR" sz="1100" kern="1200" dirty="0" smtClean="0">
                <a:solidFill>
                  <a:srgbClr val="EF8025"/>
                </a:solidFill>
                <a:latin typeface="Nunito Sans" panose="020B0604020202020204" charset="0"/>
              </a:rPr>
              <a:t> </a:t>
            </a:r>
            <a:r>
              <a:rPr lang="pt-BR" sz="1100" kern="1200" dirty="0" err="1" smtClean="0">
                <a:solidFill>
                  <a:srgbClr val="EF8025"/>
                </a:solidFill>
                <a:latin typeface="Nunito Sans" panose="020B0604020202020204" charset="0"/>
              </a:rPr>
              <a:t>of</a:t>
            </a:r>
            <a:r>
              <a:rPr lang="pt-BR" sz="1100" kern="1200" dirty="0" smtClean="0">
                <a:solidFill>
                  <a:srgbClr val="EF8025"/>
                </a:solidFill>
                <a:latin typeface="Nunito Sans" panose="020B0604020202020204" charset="0"/>
              </a:rPr>
              <a:t> Federal </a:t>
            </a:r>
            <a:r>
              <a:rPr lang="pt-BR" sz="1100" kern="1200" dirty="0" err="1" smtClean="0">
                <a:solidFill>
                  <a:srgbClr val="EF8025"/>
                </a:solidFill>
                <a:latin typeface="Nunito Sans" panose="020B0604020202020204" charset="0"/>
              </a:rPr>
              <a:t>Laws</a:t>
            </a:r>
            <a:endParaRPr lang="pt-BR" sz="1100" kern="1200" dirty="0" smtClean="0">
              <a:solidFill>
                <a:srgbClr val="EF8025"/>
              </a:solidFill>
              <a:latin typeface="Nunito Sans" panose="020B0604020202020204" charset="0"/>
            </a:endParaRPr>
          </a:p>
          <a:p>
            <a:pPr marL="171450" lvl="0" indent="-1714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100" kern="1200" dirty="0" smtClean="0">
                <a:solidFill>
                  <a:srgbClr val="EF8025"/>
                </a:solidFill>
                <a:latin typeface="Nunito Sans" panose="020B0604020202020204" charset="0"/>
              </a:rPr>
              <a:t>Federal </a:t>
            </a:r>
            <a:r>
              <a:rPr lang="pt-BR" sz="1100" kern="1200" dirty="0" err="1" smtClean="0">
                <a:solidFill>
                  <a:srgbClr val="EF8025"/>
                </a:solidFill>
                <a:latin typeface="Nunito Sans" panose="020B0604020202020204" charset="0"/>
              </a:rPr>
              <a:t>Supreme</a:t>
            </a:r>
            <a:r>
              <a:rPr lang="pt-BR" sz="1100" kern="1200" dirty="0" smtClean="0">
                <a:solidFill>
                  <a:srgbClr val="EF8025"/>
                </a:solidFill>
                <a:latin typeface="Nunito Sans" panose="020B0604020202020204" charset="0"/>
              </a:rPr>
              <a:t> </a:t>
            </a:r>
            <a:r>
              <a:rPr lang="pt-BR" sz="1100" kern="1200" dirty="0" err="1" smtClean="0">
                <a:solidFill>
                  <a:srgbClr val="EF8025"/>
                </a:solidFill>
                <a:latin typeface="Nunito Sans" panose="020B0604020202020204" charset="0"/>
              </a:rPr>
              <a:t>Court</a:t>
            </a:r>
            <a:r>
              <a:rPr lang="pt-BR" sz="1100" kern="1200" dirty="0" smtClean="0">
                <a:solidFill>
                  <a:srgbClr val="EF8025"/>
                </a:solidFill>
                <a:latin typeface="Nunito Sans" panose="020B0604020202020204" charset="0"/>
              </a:rPr>
              <a:t> - </a:t>
            </a:r>
            <a:r>
              <a:rPr lang="pt-BR" sz="1100" kern="1200" dirty="0" err="1">
                <a:solidFill>
                  <a:srgbClr val="EF8025"/>
                </a:solidFill>
                <a:latin typeface="Nunito Sans" panose="020B0604020202020204" charset="0"/>
              </a:rPr>
              <a:t>Violation</a:t>
            </a:r>
            <a:r>
              <a:rPr lang="pt-BR" sz="1100" kern="1200" dirty="0">
                <a:solidFill>
                  <a:srgbClr val="EF8025"/>
                </a:solidFill>
                <a:latin typeface="Nunito Sans" panose="020B0604020202020204" charset="0"/>
              </a:rPr>
              <a:t> </a:t>
            </a:r>
            <a:r>
              <a:rPr lang="pt-BR" sz="1100" kern="1200" dirty="0" err="1">
                <a:solidFill>
                  <a:srgbClr val="EF8025"/>
                </a:solidFill>
                <a:latin typeface="Nunito Sans" panose="020B0604020202020204" charset="0"/>
              </a:rPr>
              <a:t>of</a:t>
            </a:r>
            <a:r>
              <a:rPr lang="pt-BR" sz="1100" kern="1200" dirty="0">
                <a:solidFill>
                  <a:srgbClr val="EF8025"/>
                </a:solidFill>
                <a:latin typeface="Nunito Sans" panose="020B0604020202020204" charset="0"/>
              </a:rPr>
              <a:t> </a:t>
            </a:r>
            <a:r>
              <a:rPr lang="pt-BR" sz="1100" kern="1200" dirty="0" err="1" smtClean="0">
                <a:solidFill>
                  <a:srgbClr val="EF8025"/>
                </a:solidFill>
                <a:latin typeface="Nunito Sans" panose="020B0604020202020204" charset="0"/>
              </a:rPr>
              <a:t>Constitution</a:t>
            </a:r>
            <a:endParaRPr lang="pt-BR" sz="1100" kern="1200" dirty="0">
              <a:solidFill>
                <a:srgbClr val="EF8025"/>
              </a:solidFill>
              <a:latin typeface="Nunito Sans" panose="020B0604020202020204" charset="0"/>
            </a:endParaRPr>
          </a:p>
        </p:txBody>
      </p:sp>
      <p:sp>
        <p:nvSpPr>
          <p:cNvPr id="45" name="Left-Right Arrow 7"/>
          <p:cNvSpPr/>
          <p:nvPr/>
        </p:nvSpPr>
        <p:spPr>
          <a:xfrm>
            <a:off x="2860452" y="4152312"/>
            <a:ext cx="6120166" cy="579678"/>
          </a:xfrm>
          <a:prstGeom prst="leftRightArrow">
            <a:avLst/>
          </a:prstGeom>
          <a:solidFill>
            <a:srgbClr val="EF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TextBox 8"/>
          <p:cNvSpPr txBox="1"/>
          <p:nvPr/>
        </p:nvSpPr>
        <p:spPr>
          <a:xfrm>
            <a:off x="3491880" y="4296328"/>
            <a:ext cx="4692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spc="60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unito Sans" panose="020B0604020202020204" charset="0"/>
              </a:rPr>
              <a:t>10+ YEARS</a:t>
            </a:r>
            <a:endParaRPr lang="pt-BR" b="1" spc="60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unito Sans" panose="020B0604020202020204" charset="0"/>
            </a:endParaRPr>
          </a:p>
        </p:txBody>
      </p:sp>
      <p:sp>
        <p:nvSpPr>
          <p:cNvPr id="10" name="Forma livre 9"/>
          <p:cNvSpPr/>
          <p:nvPr/>
        </p:nvSpPr>
        <p:spPr>
          <a:xfrm>
            <a:off x="4499992" y="1203598"/>
            <a:ext cx="1728193" cy="1152128"/>
          </a:xfrm>
          <a:custGeom>
            <a:avLst/>
            <a:gdLst>
              <a:gd name="connsiteX0" fmla="*/ 0 w 1863072"/>
              <a:gd name="connsiteY0" fmla="*/ 158110 h 948641"/>
              <a:gd name="connsiteX1" fmla="*/ 158110 w 1863072"/>
              <a:gd name="connsiteY1" fmla="*/ 0 h 948641"/>
              <a:gd name="connsiteX2" fmla="*/ 1704962 w 1863072"/>
              <a:gd name="connsiteY2" fmla="*/ 0 h 948641"/>
              <a:gd name="connsiteX3" fmla="*/ 1863072 w 1863072"/>
              <a:gd name="connsiteY3" fmla="*/ 158110 h 948641"/>
              <a:gd name="connsiteX4" fmla="*/ 1863072 w 1863072"/>
              <a:gd name="connsiteY4" fmla="*/ 790531 h 948641"/>
              <a:gd name="connsiteX5" fmla="*/ 1704962 w 1863072"/>
              <a:gd name="connsiteY5" fmla="*/ 948641 h 948641"/>
              <a:gd name="connsiteX6" fmla="*/ 158110 w 1863072"/>
              <a:gd name="connsiteY6" fmla="*/ 948641 h 948641"/>
              <a:gd name="connsiteX7" fmla="*/ 0 w 1863072"/>
              <a:gd name="connsiteY7" fmla="*/ 790531 h 948641"/>
              <a:gd name="connsiteX8" fmla="*/ 0 w 1863072"/>
              <a:gd name="connsiteY8" fmla="*/ 158110 h 94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3072" h="948641">
                <a:moveTo>
                  <a:pt x="0" y="158110"/>
                </a:moveTo>
                <a:cubicBezTo>
                  <a:pt x="0" y="70788"/>
                  <a:pt x="70788" y="0"/>
                  <a:pt x="158110" y="0"/>
                </a:cubicBezTo>
                <a:lnTo>
                  <a:pt x="1704962" y="0"/>
                </a:lnTo>
                <a:cubicBezTo>
                  <a:pt x="1792284" y="0"/>
                  <a:pt x="1863072" y="70788"/>
                  <a:pt x="1863072" y="158110"/>
                </a:cubicBezTo>
                <a:lnTo>
                  <a:pt x="1863072" y="790531"/>
                </a:lnTo>
                <a:cubicBezTo>
                  <a:pt x="1863072" y="877853"/>
                  <a:pt x="1792284" y="948641"/>
                  <a:pt x="1704962" y="948641"/>
                </a:cubicBezTo>
                <a:lnTo>
                  <a:pt x="158110" y="948641"/>
                </a:lnTo>
                <a:cubicBezTo>
                  <a:pt x="70788" y="948641"/>
                  <a:pt x="0" y="877853"/>
                  <a:pt x="0" y="790531"/>
                </a:cubicBezTo>
                <a:lnTo>
                  <a:pt x="0" y="15811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509" tIns="122509" rIns="122509" bIns="122509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kern="1200" dirty="0">
                <a:solidFill>
                  <a:srgbClr val="EF8025"/>
                </a:solidFill>
                <a:latin typeface="Nunito Sans" panose="020B0604020202020204" charset="0"/>
              </a:rPr>
              <a:t>2</a:t>
            </a:r>
            <a:r>
              <a:rPr lang="pt-BR" sz="1200" kern="1200" baseline="30000" dirty="0">
                <a:solidFill>
                  <a:srgbClr val="EF8025"/>
                </a:solidFill>
                <a:latin typeface="Nunito Sans" panose="020B0604020202020204" charset="0"/>
              </a:rPr>
              <a:t>nd</a:t>
            </a:r>
            <a:r>
              <a:rPr lang="pt-BR" sz="1200" kern="1200" dirty="0">
                <a:solidFill>
                  <a:srgbClr val="EF8025"/>
                </a:solidFill>
                <a:latin typeface="Nunito Sans" panose="020B0604020202020204" charset="0"/>
              </a:rPr>
              <a:t> </a:t>
            </a:r>
            <a:r>
              <a:rPr lang="pt-BR" sz="1200" kern="1200" dirty="0" err="1" smtClean="0">
                <a:solidFill>
                  <a:srgbClr val="EF8025"/>
                </a:solidFill>
                <a:latin typeface="Nunito Sans" panose="020B0604020202020204" charset="0"/>
              </a:rPr>
              <a:t>Instance</a:t>
            </a:r>
            <a:r>
              <a:rPr lang="pt-BR" sz="1200" kern="1200" dirty="0" smtClean="0">
                <a:solidFill>
                  <a:srgbClr val="EF8025"/>
                </a:solidFill>
                <a:latin typeface="Nunito Sans" panose="020B0604020202020204" charset="0"/>
              </a:rPr>
              <a:t> (appeal</a:t>
            </a:r>
            <a:r>
              <a:rPr lang="pt-BR" sz="1200" kern="1200" dirty="0">
                <a:solidFill>
                  <a:srgbClr val="EF8025"/>
                </a:solidFill>
                <a:latin typeface="Nunito Sans" panose="020B0604020202020204" charset="0"/>
              </a:rPr>
              <a:t>)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200" kern="1200" dirty="0" err="1">
                <a:solidFill>
                  <a:srgbClr val="EF8025"/>
                </a:solidFill>
                <a:latin typeface="Nunito Sans" panose="020B0604020202020204" charset="0"/>
              </a:rPr>
              <a:t>State</a:t>
            </a:r>
            <a:r>
              <a:rPr lang="pt-BR" sz="1200" kern="1200" dirty="0">
                <a:solidFill>
                  <a:srgbClr val="EF8025"/>
                </a:solidFill>
                <a:latin typeface="Nunito Sans" panose="020B0604020202020204" charset="0"/>
              </a:rPr>
              <a:t> </a:t>
            </a:r>
            <a:r>
              <a:rPr lang="pt-BR" sz="1200" kern="1200" dirty="0" err="1">
                <a:solidFill>
                  <a:srgbClr val="EF8025"/>
                </a:solidFill>
                <a:latin typeface="Nunito Sans" panose="020B0604020202020204" charset="0"/>
              </a:rPr>
              <a:t>Courts</a:t>
            </a:r>
            <a:endParaRPr lang="pt-BR" sz="1200" kern="1200" dirty="0">
              <a:solidFill>
                <a:srgbClr val="EF8025"/>
              </a:solidFill>
              <a:latin typeface="Nunito Sans" panose="020B060402020202020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200" kern="1200" dirty="0">
                <a:solidFill>
                  <a:srgbClr val="EF8025"/>
                </a:solidFill>
                <a:latin typeface="Nunito Sans" panose="020B0604020202020204" charset="0"/>
              </a:rPr>
              <a:t>Federal </a:t>
            </a:r>
            <a:r>
              <a:rPr lang="pt-BR" sz="1200" kern="1200" dirty="0" err="1">
                <a:solidFill>
                  <a:srgbClr val="EF8025"/>
                </a:solidFill>
                <a:latin typeface="Nunito Sans" panose="020B0604020202020204" charset="0"/>
              </a:rPr>
              <a:t>Courts</a:t>
            </a:r>
            <a:endParaRPr lang="pt-BR" sz="1200" kern="1200" dirty="0">
              <a:solidFill>
                <a:srgbClr val="EF8025"/>
              </a:solidFill>
              <a:latin typeface="Nunito Sans" panose="020B060402020202020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200" kern="1200" dirty="0" err="1">
                <a:solidFill>
                  <a:srgbClr val="EF8025"/>
                </a:solidFill>
                <a:latin typeface="Nunito Sans" panose="020B0604020202020204" charset="0"/>
              </a:rPr>
              <a:t>Panel</a:t>
            </a:r>
            <a:r>
              <a:rPr lang="pt-BR" sz="1200" kern="1200" dirty="0">
                <a:solidFill>
                  <a:srgbClr val="EF8025"/>
                </a:solidFill>
                <a:latin typeface="Nunito Sans" panose="020B0604020202020204" charset="0"/>
              </a:rPr>
              <a:t> </a:t>
            </a:r>
            <a:r>
              <a:rPr lang="pt-BR" sz="1200" kern="1200" dirty="0" err="1">
                <a:solidFill>
                  <a:srgbClr val="EF8025"/>
                </a:solidFill>
                <a:latin typeface="Nunito Sans" panose="020B0604020202020204" charset="0"/>
              </a:rPr>
              <a:t>of</a:t>
            </a:r>
            <a:r>
              <a:rPr lang="pt-BR" sz="1200" kern="1200" dirty="0">
                <a:solidFill>
                  <a:srgbClr val="EF8025"/>
                </a:solidFill>
                <a:latin typeface="Nunito Sans" panose="020B0604020202020204" charset="0"/>
              </a:rPr>
              <a:t> 3 </a:t>
            </a:r>
            <a:r>
              <a:rPr lang="pt-BR" sz="1200" kern="1200" dirty="0" err="1">
                <a:solidFill>
                  <a:srgbClr val="EF8025"/>
                </a:solidFill>
                <a:latin typeface="Nunito Sans" panose="020B0604020202020204" charset="0"/>
              </a:rPr>
              <a:t>Judges</a:t>
            </a:r>
            <a:endParaRPr lang="pt-BR" sz="1200" kern="1200" dirty="0">
              <a:solidFill>
                <a:srgbClr val="EF8025"/>
              </a:solidFill>
              <a:latin typeface="Nunito Sans" panose="020B0604020202020204" charset="0"/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2968463" y="1203598"/>
            <a:ext cx="1440161" cy="1152128"/>
          </a:xfrm>
          <a:custGeom>
            <a:avLst/>
            <a:gdLst>
              <a:gd name="connsiteX0" fmla="*/ 0 w 1863072"/>
              <a:gd name="connsiteY0" fmla="*/ 158110 h 948641"/>
              <a:gd name="connsiteX1" fmla="*/ 158110 w 1863072"/>
              <a:gd name="connsiteY1" fmla="*/ 0 h 948641"/>
              <a:gd name="connsiteX2" fmla="*/ 1704962 w 1863072"/>
              <a:gd name="connsiteY2" fmla="*/ 0 h 948641"/>
              <a:gd name="connsiteX3" fmla="*/ 1863072 w 1863072"/>
              <a:gd name="connsiteY3" fmla="*/ 158110 h 948641"/>
              <a:gd name="connsiteX4" fmla="*/ 1863072 w 1863072"/>
              <a:gd name="connsiteY4" fmla="*/ 790531 h 948641"/>
              <a:gd name="connsiteX5" fmla="*/ 1704962 w 1863072"/>
              <a:gd name="connsiteY5" fmla="*/ 948641 h 948641"/>
              <a:gd name="connsiteX6" fmla="*/ 158110 w 1863072"/>
              <a:gd name="connsiteY6" fmla="*/ 948641 h 948641"/>
              <a:gd name="connsiteX7" fmla="*/ 0 w 1863072"/>
              <a:gd name="connsiteY7" fmla="*/ 790531 h 948641"/>
              <a:gd name="connsiteX8" fmla="*/ 0 w 1863072"/>
              <a:gd name="connsiteY8" fmla="*/ 158110 h 94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3072" h="948641">
                <a:moveTo>
                  <a:pt x="0" y="158110"/>
                </a:moveTo>
                <a:cubicBezTo>
                  <a:pt x="0" y="70788"/>
                  <a:pt x="70788" y="0"/>
                  <a:pt x="158110" y="0"/>
                </a:cubicBezTo>
                <a:lnTo>
                  <a:pt x="1704962" y="0"/>
                </a:lnTo>
                <a:cubicBezTo>
                  <a:pt x="1792284" y="0"/>
                  <a:pt x="1863072" y="70788"/>
                  <a:pt x="1863072" y="158110"/>
                </a:cubicBezTo>
                <a:lnTo>
                  <a:pt x="1863072" y="790531"/>
                </a:lnTo>
                <a:cubicBezTo>
                  <a:pt x="1863072" y="877853"/>
                  <a:pt x="1792284" y="948641"/>
                  <a:pt x="1704962" y="948641"/>
                </a:cubicBezTo>
                <a:lnTo>
                  <a:pt x="158110" y="948641"/>
                </a:lnTo>
                <a:cubicBezTo>
                  <a:pt x="70788" y="948641"/>
                  <a:pt x="0" y="877853"/>
                  <a:pt x="0" y="790531"/>
                </a:cubicBezTo>
                <a:lnTo>
                  <a:pt x="0" y="15811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509" tIns="122509" rIns="122509" bIns="122509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kern="1200" dirty="0">
                <a:solidFill>
                  <a:srgbClr val="EF8025"/>
                </a:solidFill>
                <a:latin typeface="Nunito Sans" panose="020B0604020202020204" charset="0"/>
              </a:rPr>
              <a:t>1</a:t>
            </a:r>
            <a:r>
              <a:rPr lang="pt-BR" sz="1200" kern="1200" baseline="30000" dirty="0">
                <a:solidFill>
                  <a:srgbClr val="EF8025"/>
                </a:solidFill>
                <a:latin typeface="Nunito Sans" panose="020B0604020202020204" charset="0"/>
              </a:rPr>
              <a:t>st</a:t>
            </a:r>
            <a:r>
              <a:rPr lang="pt-BR" sz="1200" kern="1200" dirty="0">
                <a:solidFill>
                  <a:srgbClr val="EF8025"/>
                </a:solidFill>
                <a:latin typeface="Nunito Sans" panose="020B0604020202020204" charset="0"/>
              </a:rPr>
              <a:t> </a:t>
            </a:r>
            <a:r>
              <a:rPr lang="pt-BR" sz="1200" kern="1200" dirty="0" err="1">
                <a:solidFill>
                  <a:srgbClr val="EF8025"/>
                </a:solidFill>
                <a:latin typeface="Nunito Sans" panose="020B0604020202020204" charset="0"/>
              </a:rPr>
              <a:t>Instance</a:t>
            </a:r>
            <a:r>
              <a:rPr lang="pt-BR" sz="1200" kern="1200" dirty="0">
                <a:solidFill>
                  <a:srgbClr val="EF8025"/>
                </a:solidFill>
                <a:latin typeface="Nunito Sans" panose="020B0604020202020204" charset="0"/>
              </a:rPr>
              <a:t>: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200" kern="1200" dirty="0" err="1">
                <a:solidFill>
                  <a:srgbClr val="EF8025"/>
                </a:solidFill>
                <a:latin typeface="Nunito Sans" panose="020B0604020202020204" charset="0"/>
              </a:rPr>
              <a:t>State</a:t>
            </a:r>
            <a:r>
              <a:rPr lang="pt-BR" sz="1200" kern="1200" dirty="0">
                <a:solidFill>
                  <a:srgbClr val="EF8025"/>
                </a:solidFill>
                <a:latin typeface="Nunito Sans" panose="020B0604020202020204" charset="0"/>
              </a:rPr>
              <a:t> </a:t>
            </a:r>
            <a:r>
              <a:rPr lang="pt-BR" sz="1200" kern="1200" dirty="0" err="1">
                <a:solidFill>
                  <a:srgbClr val="EF8025"/>
                </a:solidFill>
                <a:latin typeface="Nunito Sans" panose="020B0604020202020204" charset="0"/>
              </a:rPr>
              <a:t>Courts</a:t>
            </a:r>
            <a:endParaRPr lang="pt-BR" sz="1200" kern="1200" dirty="0">
              <a:solidFill>
                <a:srgbClr val="EF8025"/>
              </a:solidFill>
              <a:latin typeface="Nunito Sans" panose="020B060402020202020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200" kern="1200" dirty="0">
                <a:solidFill>
                  <a:srgbClr val="EF8025"/>
                </a:solidFill>
                <a:latin typeface="Nunito Sans" panose="020B0604020202020204" charset="0"/>
              </a:rPr>
              <a:t>Federal </a:t>
            </a:r>
            <a:r>
              <a:rPr lang="pt-BR" sz="1200" kern="1200" dirty="0" err="1">
                <a:solidFill>
                  <a:srgbClr val="EF8025"/>
                </a:solidFill>
                <a:latin typeface="Nunito Sans" panose="020B0604020202020204" charset="0"/>
              </a:rPr>
              <a:t>Courts</a:t>
            </a:r>
            <a:endParaRPr lang="pt-BR" sz="1200" kern="1200" dirty="0">
              <a:solidFill>
                <a:srgbClr val="EF8025"/>
              </a:solidFill>
              <a:latin typeface="Nunito Sans" panose="020B060402020202020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91880" y="3363838"/>
            <a:ext cx="4464496" cy="738664"/>
          </a:xfrm>
          <a:prstGeom prst="rect">
            <a:avLst/>
          </a:prstGeom>
          <a:solidFill>
            <a:srgbClr val="EF8025"/>
          </a:solidFill>
        </p:spPr>
        <p:txBody>
          <a:bodyPr wrap="square" rtlCol="0">
            <a:spAutoFit/>
          </a:bodyPr>
          <a:lstStyle/>
          <a:p>
            <a:pPr algn="ctr"/>
            <a:endParaRPr lang="pt-BR" dirty="0" smtClean="0">
              <a:solidFill>
                <a:schemeClr val="bg1"/>
              </a:solidFill>
              <a:latin typeface="Nunito Sans" panose="020B0604020202020204" charset="0"/>
            </a:endParaRPr>
          </a:p>
          <a:p>
            <a:pPr algn="ctr"/>
            <a:r>
              <a:rPr lang="pt-BR" dirty="0" err="1" smtClean="0">
                <a:solidFill>
                  <a:schemeClr val="bg1"/>
                </a:solidFill>
                <a:latin typeface="Nunito Sans" panose="020B0604020202020204" charset="0"/>
              </a:rPr>
              <a:t>Suits</a:t>
            </a:r>
            <a:r>
              <a:rPr lang="pt-BR" dirty="0" smtClean="0">
                <a:solidFill>
                  <a:schemeClr val="bg1"/>
                </a:solidFill>
                <a:latin typeface="Nunito Sans" panose="020B060402020202020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Nunito Sans" panose="020B0604020202020204" charset="0"/>
              </a:rPr>
              <a:t>may</a:t>
            </a:r>
            <a:r>
              <a:rPr lang="pt-BR" dirty="0">
                <a:solidFill>
                  <a:schemeClr val="bg1"/>
                </a:solidFill>
                <a:latin typeface="Nunito Sans" panose="020B060402020202020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Nunito Sans" panose="020B0604020202020204" charset="0"/>
              </a:rPr>
              <a:t>be</a:t>
            </a:r>
            <a:r>
              <a:rPr lang="pt-BR" dirty="0">
                <a:solidFill>
                  <a:schemeClr val="bg1"/>
                </a:solidFill>
                <a:latin typeface="Nunito Sans" panose="020B060402020202020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Nunito Sans" panose="020B0604020202020204" charset="0"/>
              </a:rPr>
              <a:t>appealed</a:t>
            </a:r>
            <a:r>
              <a:rPr lang="pt-BR" dirty="0">
                <a:solidFill>
                  <a:schemeClr val="bg1"/>
                </a:solidFill>
                <a:latin typeface="Nunito Sans" panose="020B060402020202020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Nunito Sans" panose="020B0604020202020204" charset="0"/>
              </a:rPr>
              <a:t>up</a:t>
            </a:r>
            <a:r>
              <a:rPr lang="pt-BR" dirty="0">
                <a:solidFill>
                  <a:schemeClr val="bg1"/>
                </a:solidFill>
                <a:latin typeface="Nunito Sans" panose="020B060402020202020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Nunito Sans" panose="020B0604020202020204" charset="0"/>
              </a:rPr>
              <a:t>to</a:t>
            </a:r>
            <a:r>
              <a:rPr lang="pt-BR" dirty="0">
                <a:solidFill>
                  <a:schemeClr val="bg1"/>
                </a:solidFill>
                <a:latin typeface="Nunito Sans" panose="020B060402020202020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Nunito Sans" panose="020B0604020202020204" charset="0"/>
              </a:rPr>
              <a:t>the</a:t>
            </a:r>
            <a:r>
              <a:rPr lang="pt-BR" dirty="0">
                <a:solidFill>
                  <a:schemeClr val="bg1"/>
                </a:solidFill>
                <a:latin typeface="Nunito Sans" panose="020B0604020202020204" charset="0"/>
              </a:rPr>
              <a:t> Superior </a:t>
            </a:r>
            <a:r>
              <a:rPr lang="pt-BR" dirty="0" err="1">
                <a:solidFill>
                  <a:schemeClr val="bg1"/>
                </a:solidFill>
                <a:latin typeface="Nunito Sans" panose="020B0604020202020204" charset="0"/>
              </a:rPr>
              <a:t>Courts</a:t>
            </a:r>
            <a:r>
              <a:rPr lang="pt-BR" dirty="0">
                <a:solidFill>
                  <a:schemeClr val="bg1"/>
                </a:solidFill>
                <a:latin typeface="Nunito Sans" panose="020B0604020202020204" charset="0"/>
              </a:rPr>
              <a:t>!</a:t>
            </a:r>
          </a:p>
          <a:p>
            <a:endParaRPr lang="pt-BR" dirty="0">
              <a:solidFill>
                <a:srgbClr val="EF8025"/>
              </a:solidFill>
              <a:latin typeface="Nunito Sans" panose="020B0604020202020204" charset="0"/>
            </a:endParaRPr>
          </a:p>
        </p:txBody>
      </p:sp>
      <p:pic>
        <p:nvPicPr>
          <p:cNvPr id="12" name="Picture 2" descr="F:\Tavares\tavare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9862"/>
            <a:ext cx="1512168" cy="12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49318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dirty="0"/>
              <a:t>“</a:t>
            </a:r>
            <a:r>
              <a:rPr lang="pt-BR" dirty="0" err="1"/>
              <a:t>Infringement</a:t>
            </a:r>
            <a:r>
              <a:rPr lang="pt-BR" dirty="0"/>
              <a:t>” </a:t>
            </a:r>
            <a:r>
              <a:rPr lang="pt-BR" dirty="0" err="1"/>
              <a:t>before</a:t>
            </a:r>
            <a:r>
              <a:rPr lang="pt-BR" dirty="0"/>
              <a:t> Grant?</a:t>
            </a:r>
            <a:endParaRPr dirty="0"/>
          </a:p>
        </p:txBody>
      </p:sp>
      <p:sp>
        <p:nvSpPr>
          <p:cNvPr id="24" name="Shape 150"/>
          <p:cNvSpPr txBox="1">
            <a:spLocks noGrp="1"/>
          </p:cNvSpPr>
          <p:nvPr>
            <p:ph type="body" idx="1"/>
          </p:nvPr>
        </p:nvSpPr>
        <p:spPr>
          <a:xfrm>
            <a:off x="3131840" y="771550"/>
            <a:ext cx="5616624" cy="1348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  <a:buSzPts val="1800"/>
              <a:buNone/>
            </a:pPr>
            <a:r>
              <a:rPr lang="en-US" sz="1800" b="1" dirty="0">
                <a:solidFill>
                  <a:srgbClr val="EF8025"/>
                </a:solidFill>
                <a:sym typeface="Arial"/>
              </a:rPr>
              <a:t>Restricted – </a:t>
            </a:r>
            <a:r>
              <a:rPr lang="en-US" sz="1800" b="1" i="1" dirty="0">
                <a:solidFill>
                  <a:srgbClr val="EF8025"/>
                </a:solidFill>
                <a:sym typeface="Arial"/>
              </a:rPr>
              <a:t>expectation of </a:t>
            </a:r>
            <a:r>
              <a:rPr lang="en-US" sz="1800" b="1" i="1" dirty="0" smtClean="0">
                <a:solidFill>
                  <a:srgbClr val="EF8025"/>
                </a:solidFill>
                <a:sym typeface="Arial"/>
              </a:rPr>
              <a:t>rights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  <a:buSzPts val="1800"/>
              <a:buNone/>
            </a:pPr>
            <a:endParaRPr lang="en-US" sz="1800" b="1" i="1" dirty="0">
              <a:solidFill>
                <a:srgbClr val="EF8025"/>
              </a:solidFill>
              <a:sym typeface="Arial"/>
            </a:endParaRPr>
          </a:p>
          <a:p>
            <a:pPr marL="285750" algn="just">
              <a:lnSpc>
                <a:spcPct val="150000"/>
              </a:lnSpc>
              <a:spcBef>
                <a:spcPts val="0"/>
              </a:spcBef>
              <a:buClrTx/>
              <a:buSzPts val="1800"/>
            </a:pPr>
            <a:r>
              <a:rPr lang="en-US" sz="1600" dirty="0">
                <a:solidFill>
                  <a:srgbClr val="EF8025"/>
                </a:solidFill>
                <a:sym typeface="Arial"/>
              </a:rPr>
              <a:t>Registered Warning  letters</a:t>
            </a:r>
          </a:p>
          <a:p>
            <a:pPr marL="0" indent="0" algn="just" defTabSz="358775">
              <a:lnSpc>
                <a:spcPct val="150000"/>
              </a:lnSpc>
              <a:spcBef>
                <a:spcPts val="0"/>
              </a:spcBef>
              <a:buClrTx/>
              <a:buSzPts val="1800"/>
              <a:buNone/>
            </a:pPr>
            <a:r>
              <a:rPr lang="en-US" sz="1400" dirty="0">
                <a:solidFill>
                  <a:schemeClr val="tx1"/>
                </a:solidFill>
                <a:sym typeface="Arial"/>
              </a:rPr>
              <a:t>	</a:t>
            </a:r>
            <a:r>
              <a:rPr lang="en-US" sz="1400" dirty="0" smtClean="0">
                <a:solidFill>
                  <a:schemeClr val="tx1"/>
                </a:solidFill>
                <a:sym typeface="Arial"/>
              </a:rPr>
              <a:t>- Request  </a:t>
            </a:r>
            <a:r>
              <a:rPr lang="en-US" sz="1400" dirty="0">
                <a:solidFill>
                  <a:schemeClr val="tx1"/>
                </a:solidFill>
                <a:sym typeface="Arial"/>
              </a:rPr>
              <a:t>to expedite examination </a:t>
            </a:r>
            <a:r>
              <a:rPr lang="en-US" sz="1400" dirty="0">
                <a:solidFill>
                  <a:srgbClr val="EF8025"/>
                </a:solidFill>
                <a:sym typeface="Arial"/>
              </a:rPr>
              <a:t>(BPTO - 2 year delay)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  <a:buSzPts val="1800"/>
              <a:buNone/>
            </a:pPr>
            <a:r>
              <a:rPr lang="en-US" sz="1400" dirty="0" smtClean="0">
                <a:solidFill>
                  <a:schemeClr val="tx1"/>
                </a:solidFill>
                <a:sym typeface="Arial"/>
              </a:rPr>
              <a:t>	- showing </a:t>
            </a:r>
            <a:r>
              <a:rPr lang="en-US" sz="1400" dirty="0">
                <a:solidFill>
                  <a:schemeClr val="tx1"/>
                </a:solidFill>
                <a:sym typeface="Arial"/>
              </a:rPr>
              <a:t>evidence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  <a:buSzPts val="1800"/>
              <a:buNone/>
            </a:pPr>
            <a:r>
              <a:rPr lang="en-US" sz="1400" dirty="0" smtClean="0">
                <a:solidFill>
                  <a:schemeClr val="tx1"/>
                </a:solidFill>
                <a:sym typeface="Arial"/>
              </a:rPr>
              <a:t>	- warning letter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  <a:buSzPts val="1800"/>
              <a:buNone/>
            </a:pPr>
            <a:endParaRPr lang="en-US" sz="1400" dirty="0">
              <a:solidFill>
                <a:schemeClr val="tx1"/>
              </a:solidFill>
              <a:sym typeface="Arial"/>
            </a:endParaRPr>
          </a:p>
          <a:p>
            <a:pPr marL="285750" algn="just">
              <a:lnSpc>
                <a:spcPct val="150000"/>
              </a:lnSpc>
              <a:spcBef>
                <a:spcPts val="0"/>
              </a:spcBef>
              <a:buClrTx/>
              <a:buSzPts val="1800"/>
            </a:pPr>
            <a:r>
              <a:rPr lang="en-US" sz="1600" dirty="0">
                <a:solidFill>
                  <a:srgbClr val="EF8025"/>
                </a:solidFill>
                <a:sym typeface="Arial"/>
              </a:rPr>
              <a:t>Court actions </a:t>
            </a:r>
            <a:r>
              <a:rPr lang="en-US" sz="1600" u="sng" dirty="0">
                <a:solidFill>
                  <a:srgbClr val="EF8025"/>
                </a:solidFill>
                <a:sym typeface="Arial"/>
              </a:rPr>
              <a:t>only</a:t>
            </a:r>
            <a:r>
              <a:rPr lang="en-US" sz="1600" dirty="0">
                <a:solidFill>
                  <a:srgbClr val="EF8025"/>
                </a:solidFill>
                <a:sym typeface="Arial"/>
              </a:rPr>
              <a:t> based on unfair competition</a:t>
            </a:r>
          </a:p>
          <a:p>
            <a:pPr marL="0" indent="0" algn="just" defTabSz="358775">
              <a:lnSpc>
                <a:spcPct val="150000"/>
              </a:lnSpc>
              <a:spcBef>
                <a:spcPts val="0"/>
              </a:spcBef>
              <a:buClrTx/>
              <a:buSzPts val="1800"/>
              <a:buNone/>
            </a:pPr>
            <a:r>
              <a:rPr lang="en-US" sz="1400" dirty="0" smtClean="0">
                <a:solidFill>
                  <a:schemeClr val="tx1"/>
                </a:solidFill>
                <a:sym typeface="Arial"/>
              </a:rPr>
              <a:t>	- Need </a:t>
            </a:r>
            <a:r>
              <a:rPr lang="en-US" sz="1400" dirty="0">
                <a:solidFill>
                  <a:schemeClr val="tx1"/>
                </a:solidFill>
                <a:sym typeface="Arial"/>
              </a:rPr>
              <a:t>for strong evidence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  <a:buSzPts val="1800"/>
              <a:buNone/>
            </a:pPr>
            <a:endParaRPr lang="en-US" sz="14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5" name="Picture 2" descr="F:\Tavares\tavare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9862"/>
            <a:ext cx="1512168" cy="12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dirty="0"/>
              <a:t>Criminal </a:t>
            </a:r>
            <a:r>
              <a:rPr lang="pt-BR" dirty="0" err="1"/>
              <a:t>vs</a:t>
            </a:r>
            <a:r>
              <a:rPr lang="pt-BR" dirty="0"/>
              <a:t> Civil </a:t>
            </a:r>
            <a:r>
              <a:rPr lang="pt-BR" dirty="0" err="1" smtClean="0"/>
              <a:t>suit</a:t>
            </a:r>
            <a:r>
              <a:rPr lang="pt-BR" dirty="0" smtClean="0"/>
              <a:t>	</a:t>
            </a:r>
            <a:endParaRPr dirty="0"/>
          </a:p>
        </p:txBody>
      </p:sp>
      <p:sp>
        <p:nvSpPr>
          <p:cNvPr id="95" name="Forma livre 94"/>
          <p:cNvSpPr/>
          <p:nvPr/>
        </p:nvSpPr>
        <p:spPr>
          <a:xfrm>
            <a:off x="7385819" y="2932107"/>
            <a:ext cx="565773" cy="18104"/>
          </a:xfrm>
          <a:custGeom>
            <a:avLst/>
            <a:gdLst>
              <a:gd name="connsiteX0" fmla="*/ 0 w 1078297"/>
              <a:gd name="connsiteY0" fmla="*/ 14809 h 29619"/>
              <a:gd name="connsiteX1" fmla="*/ 1078297 w 1078297"/>
              <a:gd name="connsiteY1" fmla="*/ 14809 h 2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8297" h="29619">
                <a:moveTo>
                  <a:pt x="0" y="14809"/>
                </a:moveTo>
                <a:lnTo>
                  <a:pt x="1078297" y="14809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4891" tIns="-12148" rIns="524892" bIns="-121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500" kern="1200"/>
          </a:p>
        </p:txBody>
      </p:sp>
      <p:sp>
        <p:nvSpPr>
          <p:cNvPr id="96" name="Right Arrow 17"/>
          <p:cNvSpPr/>
          <p:nvPr/>
        </p:nvSpPr>
        <p:spPr>
          <a:xfrm>
            <a:off x="2854188" y="1379175"/>
            <a:ext cx="6082892" cy="2019308"/>
          </a:xfrm>
          <a:prstGeom prst="rightArrow">
            <a:avLst/>
          </a:prstGeom>
          <a:solidFill>
            <a:srgbClr val="EF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7" name="Grupo 96"/>
          <p:cNvGrpSpPr/>
          <p:nvPr/>
        </p:nvGrpSpPr>
        <p:grpSpPr>
          <a:xfrm>
            <a:off x="2700253" y="1085262"/>
            <a:ext cx="6086930" cy="2780140"/>
            <a:chOff x="199315" y="1359360"/>
            <a:chExt cx="11600984" cy="4548524"/>
          </a:xfrm>
        </p:grpSpPr>
        <p:sp>
          <p:nvSpPr>
            <p:cNvPr id="102" name="Forma livre 101"/>
            <p:cNvSpPr/>
            <p:nvPr/>
          </p:nvSpPr>
          <p:spPr>
            <a:xfrm>
              <a:off x="6968844" y="4458310"/>
              <a:ext cx="1078297" cy="29619"/>
            </a:xfrm>
            <a:custGeom>
              <a:avLst/>
              <a:gdLst>
                <a:gd name="connsiteX0" fmla="*/ 0 w 1078297"/>
                <a:gd name="connsiteY0" fmla="*/ 14809 h 29619"/>
                <a:gd name="connsiteX1" fmla="*/ 1078297 w 1078297"/>
                <a:gd name="connsiteY1" fmla="*/ 14809 h 2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8297" h="29619">
                  <a:moveTo>
                    <a:pt x="0" y="14809"/>
                  </a:moveTo>
                  <a:lnTo>
                    <a:pt x="1078297" y="14809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4891" tIns="-12148" rIns="524892" bIns="-1214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500" kern="1200"/>
            </a:p>
          </p:txBody>
        </p:sp>
        <p:sp>
          <p:nvSpPr>
            <p:cNvPr id="103" name="Forma livre 102"/>
            <p:cNvSpPr/>
            <p:nvPr/>
          </p:nvSpPr>
          <p:spPr>
            <a:xfrm rot="16200000" flipV="1">
              <a:off x="5730333" y="4749046"/>
              <a:ext cx="602872" cy="672638"/>
            </a:xfrm>
            <a:custGeom>
              <a:avLst/>
              <a:gdLst>
                <a:gd name="connsiteX0" fmla="*/ 0 w 2090084"/>
                <a:gd name="connsiteY0" fmla="*/ 14809 h 29619"/>
                <a:gd name="connsiteX1" fmla="*/ 2090084 w 2090084"/>
                <a:gd name="connsiteY1" fmla="*/ 14809 h 2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0084" h="29619">
                  <a:moveTo>
                    <a:pt x="2090084" y="14810"/>
                  </a:moveTo>
                  <a:lnTo>
                    <a:pt x="0" y="14810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5490" tIns="-37443" rIns="1005491" bIns="-37442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700" kern="1200"/>
            </a:p>
          </p:txBody>
        </p:sp>
        <p:sp>
          <p:nvSpPr>
            <p:cNvPr id="104" name="Forma livre 103"/>
            <p:cNvSpPr/>
            <p:nvPr/>
          </p:nvSpPr>
          <p:spPr>
            <a:xfrm>
              <a:off x="199315" y="2925544"/>
              <a:ext cx="1815865" cy="907932"/>
            </a:xfrm>
            <a:custGeom>
              <a:avLst/>
              <a:gdLst>
                <a:gd name="connsiteX0" fmla="*/ 0 w 1815865"/>
                <a:gd name="connsiteY0" fmla="*/ 90793 h 907932"/>
                <a:gd name="connsiteX1" fmla="*/ 90793 w 1815865"/>
                <a:gd name="connsiteY1" fmla="*/ 0 h 907932"/>
                <a:gd name="connsiteX2" fmla="*/ 1725072 w 1815865"/>
                <a:gd name="connsiteY2" fmla="*/ 0 h 907932"/>
                <a:gd name="connsiteX3" fmla="*/ 1815865 w 1815865"/>
                <a:gd name="connsiteY3" fmla="*/ 90793 h 907932"/>
                <a:gd name="connsiteX4" fmla="*/ 1815865 w 1815865"/>
                <a:gd name="connsiteY4" fmla="*/ 817139 h 907932"/>
                <a:gd name="connsiteX5" fmla="*/ 1725072 w 1815865"/>
                <a:gd name="connsiteY5" fmla="*/ 907932 h 907932"/>
                <a:gd name="connsiteX6" fmla="*/ 90793 w 1815865"/>
                <a:gd name="connsiteY6" fmla="*/ 907932 h 907932"/>
                <a:gd name="connsiteX7" fmla="*/ 0 w 1815865"/>
                <a:gd name="connsiteY7" fmla="*/ 817139 h 907932"/>
                <a:gd name="connsiteX8" fmla="*/ 0 w 1815865"/>
                <a:gd name="connsiteY8" fmla="*/ 90793 h 90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5865" h="907932">
                  <a:moveTo>
                    <a:pt x="0" y="90793"/>
                  </a:moveTo>
                  <a:cubicBezTo>
                    <a:pt x="0" y="40649"/>
                    <a:pt x="40649" y="0"/>
                    <a:pt x="90793" y="0"/>
                  </a:cubicBezTo>
                  <a:lnTo>
                    <a:pt x="1725072" y="0"/>
                  </a:lnTo>
                  <a:cubicBezTo>
                    <a:pt x="1775216" y="0"/>
                    <a:pt x="1815865" y="40649"/>
                    <a:pt x="1815865" y="90793"/>
                  </a:cubicBezTo>
                  <a:lnTo>
                    <a:pt x="1815865" y="817139"/>
                  </a:lnTo>
                  <a:cubicBezTo>
                    <a:pt x="1815865" y="867283"/>
                    <a:pt x="1775216" y="907932"/>
                    <a:pt x="1725072" y="907932"/>
                  </a:cubicBezTo>
                  <a:lnTo>
                    <a:pt x="90793" y="907932"/>
                  </a:lnTo>
                  <a:cubicBezTo>
                    <a:pt x="40649" y="907932"/>
                    <a:pt x="0" y="867283"/>
                    <a:pt x="0" y="817139"/>
                  </a:cubicBezTo>
                  <a:lnTo>
                    <a:pt x="0" y="9079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38657" tIns="38657" rIns="38657" bIns="3865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noProof="0" dirty="0" smtClean="0"/>
                <a:t>Suit</a:t>
              </a:r>
              <a:endParaRPr lang="en-US" sz="1800" kern="1200" noProof="0" dirty="0"/>
            </a:p>
          </p:txBody>
        </p:sp>
        <p:sp>
          <p:nvSpPr>
            <p:cNvPr id="105" name="Forma livre 104"/>
            <p:cNvSpPr/>
            <p:nvPr/>
          </p:nvSpPr>
          <p:spPr>
            <a:xfrm rot="18289469">
              <a:off x="1742396" y="2842639"/>
              <a:ext cx="1271916" cy="29619"/>
            </a:xfrm>
            <a:custGeom>
              <a:avLst/>
              <a:gdLst>
                <a:gd name="connsiteX0" fmla="*/ 0 w 1271916"/>
                <a:gd name="connsiteY0" fmla="*/ 14809 h 29619"/>
                <a:gd name="connsiteX1" fmla="*/ 1271916 w 1271916"/>
                <a:gd name="connsiteY1" fmla="*/ 14809 h 2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1916" h="29619">
                  <a:moveTo>
                    <a:pt x="0" y="14809"/>
                  </a:moveTo>
                  <a:lnTo>
                    <a:pt x="1271916" y="14809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6859" tIns="-16989" rIns="616861" bIns="-1698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500" kern="1200"/>
            </a:p>
          </p:txBody>
        </p:sp>
        <p:sp>
          <p:nvSpPr>
            <p:cNvPr id="106" name="Forma livre 105"/>
            <p:cNvSpPr/>
            <p:nvPr/>
          </p:nvSpPr>
          <p:spPr>
            <a:xfrm>
              <a:off x="2741527" y="1881421"/>
              <a:ext cx="1815865" cy="907932"/>
            </a:xfrm>
            <a:custGeom>
              <a:avLst/>
              <a:gdLst>
                <a:gd name="connsiteX0" fmla="*/ 0 w 1815865"/>
                <a:gd name="connsiteY0" fmla="*/ 90793 h 907932"/>
                <a:gd name="connsiteX1" fmla="*/ 90793 w 1815865"/>
                <a:gd name="connsiteY1" fmla="*/ 0 h 907932"/>
                <a:gd name="connsiteX2" fmla="*/ 1725072 w 1815865"/>
                <a:gd name="connsiteY2" fmla="*/ 0 h 907932"/>
                <a:gd name="connsiteX3" fmla="*/ 1815865 w 1815865"/>
                <a:gd name="connsiteY3" fmla="*/ 90793 h 907932"/>
                <a:gd name="connsiteX4" fmla="*/ 1815865 w 1815865"/>
                <a:gd name="connsiteY4" fmla="*/ 817139 h 907932"/>
                <a:gd name="connsiteX5" fmla="*/ 1725072 w 1815865"/>
                <a:gd name="connsiteY5" fmla="*/ 907932 h 907932"/>
                <a:gd name="connsiteX6" fmla="*/ 90793 w 1815865"/>
                <a:gd name="connsiteY6" fmla="*/ 907932 h 907932"/>
                <a:gd name="connsiteX7" fmla="*/ 0 w 1815865"/>
                <a:gd name="connsiteY7" fmla="*/ 817139 h 907932"/>
                <a:gd name="connsiteX8" fmla="*/ 0 w 1815865"/>
                <a:gd name="connsiteY8" fmla="*/ 90793 h 90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5865" h="907932">
                  <a:moveTo>
                    <a:pt x="0" y="90793"/>
                  </a:moveTo>
                  <a:cubicBezTo>
                    <a:pt x="0" y="40649"/>
                    <a:pt x="40649" y="0"/>
                    <a:pt x="90793" y="0"/>
                  </a:cubicBezTo>
                  <a:lnTo>
                    <a:pt x="1725072" y="0"/>
                  </a:lnTo>
                  <a:cubicBezTo>
                    <a:pt x="1775216" y="0"/>
                    <a:pt x="1815865" y="40649"/>
                    <a:pt x="1815865" y="90793"/>
                  </a:cubicBezTo>
                  <a:lnTo>
                    <a:pt x="1815865" y="817139"/>
                  </a:lnTo>
                  <a:cubicBezTo>
                    <a:pt x="1815865" y="867283"/>
                    <a:pt x="1775216" y="907932"/>
                    <a:pt x="1725072" y="907932"/>
                  </a:cubicBezTo>
                  <a:lnTo>
                    <a:pt x="90793" y="907932"/>
                  </a:lnTo>
                  <a:cubicBezTo>
                    <a:pt x="40649" y="907932"/>
                    <a:pt x="0" y="867283"/>
                    <a:pt x="0" y="817139"/>
                  </a:cubicBezTo>
                  <a:lnTo>
                    <a:pt x="0" y="90793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57" tIns="38657" rIns="38657" bIns="3865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 smtClean="0"/>
                <a:t>Criminal</a:t>
              </a:r>
              <a:endParaRPr lang="pt-BR" sz="1600" kern="1200" dirty="0"/>
            </a:p>
          </p:txBody>
        </p:sp>
        <p:sp>
          <p:nvSpPr>
            <p:cNvPr id="107" name="Forma livre 106"/>
            <p:cNvSpPr/>
            <p:nvPr/>
          </p:nvSpPr>
          <p:spPr>
            <a:xfrm rot="19457599">
              <a:off x="4473317" y="2059547"/>
              <a:ext cx="894498" cy="29619"/>
            </a:xfrm>
            <a:custGeom>
              <a:avLst/>
              <a:gdLst>
                <a:gd name="connsiteX0" fmla="*/ 0 w 894498"/>
                <a:gd name="connsiteY0" fmla="*/ 14809 h 29619"/>
                <a:gd name="connsiteX1" fmla="*/ 894498 w 894498"/>
                <a:gd name="connsiteY1" fmla="*/ 14809 h 2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4498" h="29619">
                  <a:moveTo>
                    <a:pt x="0" y="14809"/>
                  </a:moveTo>
                  <a:lnTo>
                    <a:pt x="894498" y="14809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586" tIns="-7554" rIns="437587" bIns="-755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500" kern="1200"/>
            </a:p>
          </p:txBody>
        </p:sp>
        <p:sp>
          <p:nvSpPr>
            <p:cNvPr id="108" name="Forma livre 107"/>
            <p:cNvSpPr/>
            <p:nvPr/>
          </p:nvSpPr>
          <p:spPr>
            <a:xfrm>
              <a:off x="5283739" y="1359360"/>
              <a:ext cx="1815865" cy="907932"/>
            </a:xfrm>
            <a:custGeom>
              <a:avLst/>
              <a:gdLst>
                <a:gd name="connsiteX0" fmla="*/ 0 w 1815865"/>
                <a:gd name="connsiteY0" fmla="*/ 90793 h 907932"/>
                <a:gd name="connsiteX1" fmla="*/ 90793 w 1815865"/>
                <a:gd name="connsiteY1" fmla="*/ 0 h 907932"/>
                <a:gd name="connsiteX2" fmla="*/ 1725072 w 1815865"/>
                <a:gd name="connsiteY2" fmla="*/ 0 h 907932"/>
                <a:gd name="connsiteX3" fmla="*/ 1815865 w 1815865"/>
                <a:gd name="connsiteY3" fmla="*/ 90793 h 907932"/>
                <a:gd name="connsiteX4" fmla="*/ 1815865 w 1815865"/>
                <a:gd name="connsiteY4" fmla="*/ 817139 h 907932"/>
                <a:gd name="connsiteX5" fmla="*/ 1725072 w 1815865"/>
                <a:gd name="connsiteY5" fmla="*/ 907932 h 907932"/>
                <a:gd name="connsiteX6" fmla="*/ 90793 w 1815865"/>
                <a:gd name="connsiteY6" fmla="*/ 907932 h 907932"/>
                <a:gd name="connsiteX7" fmla="*/ 0 w 1815865"/>
                <a:gd name="connsiteY7" fmla="*/ 817139 h 907932"/>
                <a:gd name="connsiteX8" fmla="*/ 0 w 1815865"/>
                <a:gd name="connsiteY8" fmla="*/ 90793 h 90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5865" h="907932">
                  <a:moveTo>
                    <a:pt x="0" y="90793"/>
                  </a:moveTo>
                  <a:cubicBezTo>
                    <a:pt x="0" y="40649"/>
                    <a:pt x="40649" y="0"/>
                    <a:pt x="90793" y="0"/>
                  </a:cubicBezTo>
                  <a:lnTo>
                    <a:pt x="1725072" y="0"/>
                  </a:lnTo>
                  <a:cubicBezTo>
                    <a:pt x="1775216" y="0"/>
                    <a:pt x="1815865" y="40649"/>
                    <a:pt x="1815865" y="90793"/>
                  </a:cubicBezTo>
                  <a:lnTo>
                    <a:pt x="1815865" y="817139"/>
                  </a:lnTo>
                  <a:cubicBezTo>
                    <a:pt x="1815865" y="867283"/>
                    <a:pt x="1775216" y="907932"/>
                    <a:pt x="1725072" y="907932"/>
                  </a:cubicBezTo>
                  <a:lnTo>
                    <a:pt x="90793" y="907932"/>
                  </a:lnTo>
                  <a:cubicBezTo>
                    <a:pt x="40649" y="907932"/>
                    <a:pt x="0" y="867283"/>
                    <a:pt x="0" y="817139"/>
                  </a:cubicBezTo>
                  <a:lnTo>
                    <a:pt x="0" y="90793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57" tIns="38657" rIns="38657" bIns="3865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noProof="0" dirty="0" smtClean="0"/>
                <a:t>Search &amp; seizure</a:t>
              </a:r>
              <a:endParaRPr lang="en-US" sz="1600" kern="1200" noProof="0" dirty="0"/>
            </a:p>
          </p:txBody>
        </p:sp>
        <p:sp>
          <p:nvSpPr>
            <p:cNvPr id="109" name="Forma livre 108"/>
            <p:cNvSpPr/>
            <p:nvPr/>
          </p:nvSpPr>
          <p:spPr>
            <a:xfrm>
              <a:off x="7099604" y="1798516"/>
              <a:ext cx="726346" cy="29619"/>
            </a:xfrm>
            <a:custGeom>
              <a:avLst/>
              <a:gdLst>
                <a:gd name="connsiteX0" fmla="*/ 0 w 726346"/>
                <a:gd name="connsiteY0" fmla="*/ 14809 h 29619"/>
                <a:gd name="connsiteX1" fmla="*/ 726346 w 726346"/>
                <a:gd name="connsiteY1" fmla="*/ 14809 h 2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6346" h="29619">
                  <a:moveTo>
                    <a:pt x="0" y="14809"/>
                  </a:moveTo>
                  <a:lnTo>
                    <a:pt x="726346" y="14809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7715" tIns="-3349" rIns="357714" bIns="-334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500" kern="1200"/>
            </a:p>
          </p:txBody>
        </p:sp>
        <p:sp>
          <p:nvSpPr>
            <p:cNvPr id="110" name="Forma livre 109"/>
            <p:cNvSpPr/>
            <p:nvPr/>
          </p:nvSpPr>
          <p:spPr>
            <a:xfrm>
              <a:off x="7825951" y="1359360"/>
              <a:ext cx="1815865" cy="907932"/>
            </a:xfrm>
            <a:custGeom>
              <a:avLst/>
              <a:gdLst>
                <a:gd name="connsiteX0" fmla="*/ 0 w 1815865"/>
                <a:gd name="connsiteY0" fmla="*/ 90793 h 907932"/>
                <a:gd name="connsiteX1" fmla="*/ 90793 w 1815865"/>
                <a:gd name="connsiteY1" fmla="*/ 0 h 907932"/>
                <a:gd name="connsiteX2" fmla="*/ 1725072 w 1815865"/>
                <a:gd name="connsiteY2" fmla="*/ 0 h 907932"/>
                <a:gd name="connsiteX3" fmla="*/ 1815865 w 1815865"/>
                <a:gd name="connsiteY3" fmla="*/ 90793 h 907932"/>
                <a:gd name="connsiteX4" fmla="*/ 1815865 w 1815865"/>
                <a:gd name="connsiteY4" fmla="*/ 817139 h 907932"/>
                <a:gd name="connsiteX5" fmla="*/ 1725072 w 1815865"/>
                <a:gd name="connsiteY5" fmla="*/ 907932 h 907932"/>
                <a:gd name="connsiteX6" fmla="*/ 90793 w 1815865"/>
                <a:gd name="connsiteY6" fmla="*/ 907932 h 907932"/>
                <a:gd name="connsiteX7" fmla="*/ 0 w 1815865"/>
                <a:gd name="connsiteY7" fmla="*/ 817139 h 907932"/>
                <a:gd name="connsiteX8" fmla="*/ 0 w 1815865"/>
                <a:gd name="connsiteY8" fmla="*/ 90793 h 90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5865" h="907932">
                  <a:moveTo>
                    <a:pt x="0" y="90793"/>
                  </a:moveTo>
                  <a:cubicBezTo>
                    <a:pt x="0" y="40649"/>
                    <a:pt x="40649" y="0"/>
                    <a:pt x="90793" y="0"/>
                  </a:cubicBezTo>
                  <a:lnTo>
                    <a:pt x="1725072" y="0"/>
                  </a:lnTo>
                  <a:cubicBezTo>
                    <a:pt x="1775216" y="0"/>
                    <a:pt x="1815865" y="40649"/>
                    <a:pt x="1815865" y="90793"/>
                  </a:cubicBezTo>
                  <a:lnTo>
                    <a:pt x="1815865" y="817139"/>
                  </a:lnTo>
                  <a:cubicBezTo>
                    <a:pt x="1815865" y="867283"/>
                    <a:pt x="1775216" y="907932"/>
                    <a:pt x="1725072" y="907932"/>
                  </a:cubicBezTo>
                  <a:lnTo>
                    <a:pt x="90793" y="907932"/>
                  </a:lnTo>
                  <a:cubicBezTo>
                    <a:pt x="40649" y="907932"/>
                    <a:pt x="0" y="867283"/>
                    <a:pt x="0" y="817139"/>
                  </a:cubicBezTo>
                  <a:lnTo>
                    <a:pt x="0" y="90793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57" tIns="38657" rIns="38657" bIns="3865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noProof="0" dirty="0" smtClean="0"/>
                <a:t>Samples</a:t>
              </a:r>
              <a:endParaRPr lang="en-US" sz="1600" kern="1200" noProof="0" dirty="0"/>
            </a:p>
          </p:txBody>
        </p:sp>
        <p:sp>
          <p:nvSpPr>
            <p:cNvPr id="111" name="Forma livre 110"/>
            <p:cNvSpPr/>
            <p:nvPr/>
          </p:nvSpPr>
          <p:spPr>
            <a:xfrm rot="2142401">
              <a:off x="4473317" y="2581608"/>
              <a:ext cx="894498" cy="29619"/>
            </a:xfrm>
            <a:custGeom>
              <a:avLst/>
              <a:gdLst>
                <a:gd name="connsiteX0" fmla="*/ 0 w 894498"/>
                <a:gd name="connsiteY0" fmla="*/ 14809 h 29619"/>
                <a:gd name="connsiteX1" fmla="*/ 894498 w 894498"/>
                <a:gd name="connsiteY1" fmla="*/ 14809 h 2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4498" h="29619">
                  <a:moveTo>
                    <a:pt x="0" y="14809"/>
                  </a:moveTo>
                  <a:lnTo>
                    <a:pt x="894498" y="14809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586" tIns="-7552" rIns="437587" bIns="-755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500" kern="1200"/>
            </a:p>
          </p:txBody>
        </p:sp>
        <p:sp>
          <p:nvSpPr>
            <p:cNvPr id="112" name="Forma livre 111"/>
            <p:cNvSpPr/>
            <p:nvPr/>
          </p:nvSpPr>
          <p:spPr>
            <a:xfrm>
              <a:off x="5283739" y="2403482"/>
              <a:ext cx="1815865" cy="907932"/>
            </a:xfrm>
            <a:custGeom>
              <a:avLst/>
              <a:gdLst>
                <a:gd name="connsiteX0" fmla="*/ 0 w 1815865"/>
                <a:gd name="connsiteY0" fmla="*/ 90793 h 907932"/>
                <a:gd name="connsiteX1" fmla="*/ 90793 w 1815865"/>
                <a:gd name="connsiteY1" fmla="*/ 0 h 907932"/>
                <a:gd name="connsiteX2" fmla="*/ 1725072 w 1815865"/>
                <a:gd name="connsiteY2" fmla="*/ 0 h 907932"/>
                <a:gd name="connsiteX3" fmla="*/ 1815865 w 1815865"/>
                <a:gd name="connsiteY3" fmla="*/ 90793 h 907932"/>
                <a:gd name="connsiteX4" fmla="*/ 1815865 w 1815865"/>
                <a:gd name="connsiteY4" fmla="*/ 817139 h 907932"/>
                <a:gd name="connsiteX5" fmla="*/ 1725072 w 1815865"/>
                <a:gd name="connsiteY5" fmla="*/ 907932 h 907932"/>
                <a:gd name="connsiteX6" fmla="*/ 90793 w 1815865"/>
                <a:gd name="connsiteY6" fmla="*/ 907932 h 907932"/>
                <a:gd name="connsiteX7" fmla="*/ 0 w 1815865"/>
                <a:gd name="connsiteY7" fmla="*/ 817139 h 907932"/>
                <a:gd name="connsiteX8" fmla="*/ 0 w 1815865"/>
                <a:gd name="connsiteY8" fmla="*/ 90793 h 90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5865" h="907932">
                  <a:moveTo>
                    <a:pt x="0" y="90793"/>
                  </a:moveTo>
                  <a:cubicBezTo>
                    <a:pt x="0" y="40649"/>
                    <a:pt x="40649" y="0"/>
                    <a:pt x="90793" y="0"/>
                  </a:cubicBezTo>
                  <a:lnTo>
                    <a:pt x="1725072" y="0"/>
                  </a:lnTo>
                  <a:cubicBezTo>
                    <a:pt x="1775216" y="0"/>
                    <a:pt x="1815865" y="40649"/>
                    <a:pt x="1815865" y="90793"/>
                  </a:cubicBezTo>
                  <a:lnTo>
                    <a:pt x="1815865" y="817139"/>
                  </a:lnTo>
                  <a:cubicBezTo>
                    <a:pt x="1815865" y="867283"/>
                    <a:pt x="1775216" y="907932"/>
                    <a:pt x="1725072" y="907932"/>
                  </a:cubicBezTo>
                  <a:lnTo>
                    <a:pt x="90793" y="907932"/>
                  </a:lnTo>
                  <a:cubicBezTo>
                    <a:pt x="40649" y="907932"/>
                    <a:pt x="0" y="867283"/>
                    <a:pt x="0" y="817139"/>
                  </a:cubicBezTo>
                  <a:lnTo>
                    <a:pt x="0" y="90793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57" tIns="38657" rIns="38657" bIns="3865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noProof="0" dirty="0" smtClean="0"/>
                <a:t>Criminal Complaint</a:t>
              </a:r>
              <a:endParaRPr lang="en-US" sz="1500" kern="1200" noProof="0" dirty="0"/>
            </a:p>
          </p:txBody>
        </p:sp>
        <p:sp>
          <p:nvSpPr>
            <p:cNvPr id="113" name="Forma livre 112"/>
            <p:cNvSpPr/>
            <p:nvPr/>
          </p:nvSpPr>
          <p:spPr>
            <a:xfrm rot="21443607">
              <a:off x="7099304" y="2829424"/>
              <a:ext cx="581169" cy="29619"/>
            </a:xfrm>
            <a:custGeom>
              <a:avLst/>
              <a:gdLst>
                <a:gd name="connsiteX0" fmla="*/ 0 w 581169"/>
                <a:gd name="connsiteY0" fmla="*/ 14809 h 29619"/>
                <a:gd name="connsiteX1" fmla="*/ 581169 w 581169"/>
                <a:gd name="connsiteY1" fmla="*/ 14809 h 2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169" h="29619">
                  <a:moveTo>
                    <a:pt x="0" y="14809"/>
                  </a:moveTo>
                  <a:lnTo>
                    <a:pt x="581169" y="14809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8754" tIns="279" rIns="288755" bIns="28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500" kern="1200"/>
            </a:p>
          </p:txBody>
        </p:sp>
        <p:sp>
          <p:nvSpPr>
            <p:cNvPr id="114" name="Forma livre 113"/>
            <p:cNvSpPr/>
            <p:nvPr/>
          </p:nvSpPr>
          <p:spPr>
            <a:xfrm>
              <a:off x="7680173" y="2377052"/>
              <a:ext cx="1815865" cy="907932"/>
            </a:xfrm>
            <a:custGeom>
              <a:avLst/>
              <a:gdLst>
                <a:gd name="connsiteX0" fmla="*/ 0 w 1815865"/>
                <a:gd name="connsiteY0" fmla="*/ 90793 h 907932"/>
                <a:gd name="connsiteX1" fmla="*/ 90793 w 1815865"/>
                <a:gd name="connsiteY1" fmla="*/ 0 h 907932"/>
                <a:gd name="connsiteX2" fmla="*/ 1725072 w 1815865"/>
                <a:gd name="connsiteY2" fmla="*/ 0 h 907932"/>
                <a:gd name="connsiteX3" fmla="*/ 1815865 w 1815865"/>
                <a:gd name="connsiteY3" fmla="*/ 90793 h 907932"/>
                <a:gd name="connsiteX4" fmla="*/ 1815865 w 1815865"/>
                <a:gd name="connsiteY4" fmla="*/ 817139 h 907932"/>
                <a:gd name="connsiteX5" fmla="*/ 1725072 w 1815865"/>
                <a:gd name="connsiteY5" fmla="*/ 907932 h 907932"/>
                <a:gd name="connsiteX6" fmla="*/ 90793 w 1815865"/>
                <a:gd name="connsiteY6" fmla="*/ 907932 h 907932"/>
                <a:gd name="connsiteX7" fmla="*/ 0 w 1815865"/>
                <a:gd name="connsiteY7" fmla="*/ 817139 h 907932"/>
                <a:gd name="connsiteX8" fmla="*/ 0 w 1815865"/>
                <a:gd name="connsiteY8" fmla="*/ 90793 h 90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5865" h="907932">
                  <a:moveTo>
                    <a:pt x="0" y="90793"/>
                  </a:moveTo>
                  <a:cubicBezTo>
                    <a:pt x="0" y="40649"/>
                    <a:pt x="40649" y="0"/>
                    <a:pt x="90793" y="0"/>
                  </a:cubicBezTo>
                  <a:lnTo>
                    <a:pt x="1725072" y="0"/>
                  </a:lnTo>
                  <a:cubicBezTo>
                    <a:pt x="1775216" y="0"/>
                    <a:pt x="1815865" y="40649"/>
                    <a:pt x="1815865" y="90793"/>
                  </a:cubicBezTo>
                  <a:lnTo>
                    <a:pt x="1815865" y="817139"/>
                  </a:lnTo>
                  <a:cubicBezTo>
                    <a:pt x="1815865" y="867283"/>
                    <a:pt x="1775216" y="907932"/>
                    <a:pt x="1725072" y="907932"/>
                  </a:cubicBezTo>
                  <a:lnTo>
                    <a:pt x="90793" y="907932"/>
                  </a:lnTo>
                  <a:cubicBezTo>
                    <a:pt x="40649" y="907932"/>
                    <a:pt x="0" y="867283"/>
                    <a:pt x="0" y="817139"/>
                  </a:cubicBezTo>
                  <a:lnTo>
                    <a:pt x="0" y="90793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57" tIns="38657" rIns="38657" bIns="3865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noProof="0" dirty="0" smtClean="0"/>
                <a:t>Arrest of Infringers</a:t>
              </a:r>
              <a:endParaRPr lang="en-US" sz="1600" kern="1200" noProof="0" dirty="0"/>
            </a:p>
          </p:txBody>
        </p:sp>
        <p:sp>
          <p:nvSpPr>
            <p:cNvPr id="115" name="Forma livre 114"/>
            <p:cNvSpPr/>
            <p:nvPr/>
          </p:nvSpPr>
          <p:spPr>
            <a:xfrm rot="35020">
              <a:off x="9496026" y="2818697"/>
              <a:ext cx="488420" cy="29619"/>
            </a:xfrm>
            <a:custGeom>
              <a:avLst/>
              <a:gdLst>
                <a:gd name="connsiteX0" fmla="*/ 0 w 488420"/>
                <a:gd name="connsiteY0" fmla="*/ 14809 h 29619"/>
                <a:gd name="connsiteX1" fmla="*/ 488420 w 488420"/>
                <a:gd name="connsiteY1" fmla="*/ 14809 h 2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8420" h="29619">
                  <a:moveTo>
                    <a:pt x="0" y="14809"/>
                  </a:moveTo>
                  <a:lnTo>
                    <a:pt x="488420" y="14809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4700" tIns="2598" rIns="244698" bIns="259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500" kern="1200"/>
            </a:p>
          </p:txBody>
        </p:sp>
        <p:sp>
          <p:nvSpPr>
            <p:cNvPr id="116" name="Forma livre 115"/>
            <p:cNvSpPr/>
            <p:nvPr/>
          </p:nvSpPr>
          <p:spPr>
            <a:xfrm>
              <a:off x="9984434" y="2382028"/>
              <a:ext cx="1815865" cy="907932"/>
            </a:xfrm>
            <a:custGeom>
              <a:avLst/>
              <a:gdLst>
                <a:gd name="connsiteX0" fmla="*/ 0 w 1815865"/>
                <a:gd name="connsiteY0" fmla="*/ 90793 h 907932"/>
                <a:gd name="connsiteX1" fmla="*/ 90793 w 1815865"/>
                <a:gd name="connsiteY1" fmla="*/ 0 h 907932"/>
                <a:gd name="connsiteX2" fmla="*/ 1725072 w 1815865"/>
                <a:gd name="connsiteY2" fmla="*/ 0 h 907932"/>
                <a:gd name="connsiteX3" fmla="*/ 1815865 w 1815865"/>
                <a:gd name="connsiteY3" fmla="*/ 90793 h 907932"/>
                <a:gd name="connsiteX4" fmla="*/ 1815865 w 1815865"/>
                <a:gd name="connsiteY4" fmla="*/ 817139 h 907932"/>
                <a:gd name="connsiteX5" fmla="*/ 1725072 w 1815865"/>
                <a:gd name="connsiteY5" fmla="*/ 907932 h 907932"/>
                <a:gd name="connsiteX6" fmla="*/ 90793 w 1815865"/>
                <a:gd name="connsiteY6" fmla="*/ 907932 h 907932"/>
                <a:gd name="connsiteX7" fmla="*/ 0 w 1815865"/>
                <a:gd name="connsiteY7" fmla="*/ 817139 h 907932"/>
                <a:gd name="connsiteX8" fmla="*/ 0 w 1815865"/>
                <a:gd name="connsiteY8" fmla="*/ 90793 h 90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5865" h="907932">
                  <a:moveTo>
                    <a:pt x="0" y="90793"/>
                  </a:moveTo>
                  <a:cubicBezTo>
                    <a:pt x="0" y="40649"/>
                    <a:pt x="40649" y="0"/>
                    <a:pt x="90793" y="0"/>
                  </a:cubicBezTo>
                  <a:lnTo>
                    <a:pt x="1725072" y="0"/>
                  </a:lnTo>
                  <a:cubicBezTo>
                    <a:pt x="1775216" y="0"/>
                    <a:pt x="1815865" y="40649"/>
                    <a:pt x="1815865" y="90793"/>
                  </a:cubicBezTo>
                  <a:lnTo>
                    <a:pt x="1815865" y="817139"/>
                  </a:lnTo>
                  <a:cubicBezTo>
                    <a:pt x="1815865" y="867283"/>
                    <a:pt x="1775216" y="907932"/>
                    <a:pt x="1725072" y="907932"/>
                  </a:cubicBezTo>
                  <a:lnTo>
                    <a:pt x="90793" y="907932"/>
                  </a:lnTo>
                  <a:cubicBezTo>
                    <a:pt x="40649" y="907932"/>
                    <a:pt x="0" y="867283"/>
                    <a:pt x="0" y="817139"/>
                  </a:cubicBezTo>
                  <a:lnTo>
                    <a:pt x="0" y="9079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8657" tIns="38657" rIns="38657" bIns="3865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noProof="0" dirty="0" smtClean="0"/>
                <a:t>Penalties applied</a:t>
              </a:r>
              <a:endParaRPr lang="en-US" sz="1600" kern="1200" noProof="0" dirty="0"/>
            </a:p>
          </p:txBody>
        </p:sp>
        <p:sp>
          <p:nvSpPr>
            <p:cNvPr id="117" name="Forma livre 116"/>
            <p:cNvSpPr/>
            <p:nvPr/>
          </p:nvSpPr>
          <p:spPr>
            <a:xfrm rot="3741900">
              <a:off x="1571040" y="4098569"/>
              <a:ext cx="1656736" cy="29619"/>
            </a:xfrm>
            <a:custGeom>
              <a:avLst/>
              <a:gdLst>
                <a:gd name="connsiteX0" fmla="*/ 0 w 1656736"/>
                <a:gd name="connsiteY0" fmla="*/ 14809 h 29619"/>
                <a:gd name="connsiteX1" fmla="*/ 1656736 w 1656736"/>
                <a:gd name="connsiteY1" fmla="*/ 14809 h 2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6736" h="29619">
                  <a:moveTo>
                    <a:pt x="0" y="14809"/>
                  </a:moveTo>
                  <a:lnTo>
                    <a:pt x="1656736" y="14809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9650" tIns="-26609" rIns="799650" bIns="-2660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500" kern="1200"/>
            </a:p>
          </p:txBody>
        </p:sp>
        <p:sp>
          <p:nvSpPr>
            <p:cNvPr id="118" name="Forma livre 117"/>
            <p:cNvSpPr/>
            <p:nvPr/>
          </p:nvSpPr>
          <p:spPr>
            <a:xfrm>
              <a:off x="2783637" y="4393281"/>
              <a:ext cx="1815865" cy="907932"/>
            </a:xfrm>
            <a:custGeom>
              <a:avLst/>
              <a:gdLst>
                <a:gd name="connsiteX0" fmla="*/ 0 w 1815865"/>
                <a:gd name="connsiteY0" fmla="*/ 90793 h 907932"/>
                <a:gd name="connsiteX1" fmla="*/ 90793 w 1815865"/>
                <a:gd name="connsiteY1" fmla="*/ 0 h 907932"/>
                <a:gd name="connsiteX2" fmla="*/ 1725072 w 1815865"/>
                <a:gd name="connsiteY2" fmla="*/ 0 h 907932"/>
                <a:gd name="connsiteX3" fmla="*/ 1815865 w 1815865"/>
                <a:gd name="connsiteY3" fmla="*/ 90793 h 907932"/>
                <a:gd name="connsiteX4" fmla="*/ 1815865 w 1815865"/>
                <a:gd name="connsiteY4" fmla="*/ 817139 h 907932"/>
                <a:gd name="connsiteX5" fmla="*/ 1725072 w 1815865"/>
                <a:gd name="connsiteY5" fmla="*/ 907932 h 907932"/>
                <a:gd name="connsiteX6" fmla="*/ 90793 w 1815865"/>
                <a:gd name="connsiteY6" fmla="*/ 907932 h 907932"/>
                <a:gd name="connsiteX7" fmla="*/ 0 w 1815865"/>
                <a:gd name="connsiteY7" fmla="*/ 817139 h 907932"/>
                <a:gd name="connsiteX8" fmla="*/ 0 w 1815865"/>
                <a:gd name="connsiteY8" fmla="*/ 90793 h 90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5865" h="907932">
                  <a:moveTo>
                    <a:pt x="0" y="90793"/>
                  </a:moveTo>
                  <a:cubicBezTo>
                    <a:pt x="0" y="40649"/>
                    <a:pt x="40649" y="0"/>
                    <a:pt x="90793" y="0"/>
                  </a:cubicBezTo>
                  <a:lnTo>
                    <a:pt x="1725072" y="0"/>
                  </a:lnTo>
                  <a:cubicBezTo>
                    <a:pt x="1775216" y="0"/>
                    <a:pt x="1815865" y="40649"/>
                    <a:pt x="1815865" y="90793"/>
                  </a:cubicBezTo>
                  <a:lnTo>
                    <a:pt x="1815865" y="817139"/>
                  </a:lnTo>
                  <a:cubicBezTo>
                    <a:pt x="1815865" y="867283"/>
                    <a:pt x="1775216" y="907932"/>
                    <a:pt x="1725072" y="907932"/>
                  </a:cubicBezTo>
                  <a:lnTo>
                    <a:pt x="90793" y="907932"/>
                  </a:lnTo>
                  <a:cubicBezTo>
                    <a:pt x="40649" y="907932"/>
                    <a:pt x="0" y="867283"/>
                    <a:pt x="0" y="817139"/>
                  </a:cubicBezTo>
                  <a:lnTo>
                    <a:pt x="0" y="90793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57" tIns="38657" rIns="38657" bIns="3865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 smtClean="0"/>
                <a:t>Civil</a:t>
              </a:r>
              <a:endParaRPr lang="pt-BR" sz="1600" kern="1200" dirty="0"/>
            </a:p>
          </p:txBody>
        </p:sp>
        <p:sp>
          <p:nvSpPr>
            <p:cNvPr id="119" name="Forma livre 118"/>
            <p:cNvSpPr/>
            <p:nvPr/>
          </p:nvSpPr>
          <p:spPr>
            <a:xfrm rot="19236333">
              <a:off x="4517123" y="4602326"/>
              <a:ext cx="725152" cy="29619"/>
            </a:xfrm>
            <a:custGeom>
              <a:avLst/>
              <a:gdLst>
                <a:gd name="connsiteX0" fmla="*/ 0 w 725152"/>
                <a:gd name="connsiteY0" fmla="*/ 14809 h 29619"/>
                <a:gd name="connsiteX1" fmla="*/ 725152 w 725152"/>
                <a:gd name="connsiteY1" fmla="*/ 14809 h 2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152" h="29619">
                  <a:moveTo>
                    <a:pt x="0" y="14809"/>
                  </a:moveTo>
                  <a:lnTo>
                    <a:pt x="725152" y="14809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7147" tIns="-3319" rIns="357147" bIns="-332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500" kern="1200"/>
            </a:p>
          </p:txBody>
        </p:sp>
        <p:sp>
          <p:nvSpPr>
            <p:cNvPr id="120" name="Forma livre 119"/>
            <p:cNvSpPr/>
            <p:nvPr/>
          </p:nvSpPr>
          <p:spPr>
            <a:xfrm>
              <a:off x="4920567" y="3933058"/>
              <a:ext cx="2340884" cy="907932"/>
            </a:xfrm>
            <a:custGeom>
              <a:avLst/>
              <a:gdLst>
                <a:gd name="connsiteX0" fmla="*/ 0 w 1815865"/>
                <a:gd name="connsiteY0" fmla="*/ 90793 h 907932"/>
                <a:gd name="connsiteX1" fmla="*/ 90793 w 1815865"/>
                <a:gd name="connsiteY1" fmla="*/ 0 h 907932"/>
                <a:gd name="connsiteX2" fmla="*/ 1725072 w 1815865"/>
                <a:gd name="connsiteY2" fmla="*/ 0 h 907932"/>
                <a:gd name="connsiteX3" fmla="*/ 1815865 w 1815865"/>
                <a:gd name="connsiteY3" fmla="*/ 90793 h 907932"/>
                <a:gd name="connsiteX4" fmla="*/ 1815865 w 1815865"/>
                <a:gd name="connsiteY4" fmla="*/ 817139 h 907932"/>
                <a:gd name="connsiteX5" fmla="*/ 1725072 w 1815865"/>
                <a:gd name="connsiteY5" fmla="*/ 907932 h 907932"/>
                <a:gd name="connsiteX6" fmla="*/ 90793 w 1815865"/>
                <a:gd name="connsiteY6" fmla="*/ 907932 h 907932"/>
                <a:gd name="connsiteX7" fmla="*/ 0 w 1815865"/>
                <a:gd name="connsiteY7" fmla="*/ 817139 h 907932"/>
                <a:gd name="connsiteX8" fmla="*/ 0 w 1815865"/>
                <a:gd name="connsiteY8" fmla="*/ 90793 h 90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5865" h="907932">
                  <a:moveTo>
                    <a:pt x="0" y="90793"/>
                  </a:moveTo>
                  <a:cubicBezTo>
                    <a:pt x="0" y="40649"/>
                    <a:pt x="40649" y="0"/>
                    <a:pt x="90793" y="0"/>
                  </a:cubicBezTo>
                  <a:lnTo>
                    <a:pt x="1725072" y="0"/>
                  </a:lnTo>
                  <a:cubicBezTo>
                    <a:pt x="1775216" y="0"/>
                    <a:pt x="1815865" y="40649"/>
                    <a:pt x="1815865" y="90793"/>
                  </a:cubicBezTo>
                  <a:lnTo>
                    <a:pt x="1815865" y="817139"/>
                  </a:lnTo>
                  <a:cubicBezTo>
                    <a:pt x="1815865" y="867283"/>
                    <a:pt x="1775216" y="907932"/>
                    <a:pt x="1725072" y="907932"/>
                  </a:cubicBezTo>
                  <a:lnTo>
                    <a:pt x="90793" y="907932"/>
                  </a:lnTo>
                  <a:cubicBezTo>
                    <a:pt x="40649" y="907932"/>
                    <a:pt x="0" y="867283"/>
                    <a:pt x="0" y="817139"/>
                  </a:cubicBezTo>
                  <a:lnTo>
                    <a:pt x="0" y="90793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57" tIns="38657" rIns="38657" bIns="3865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kern="1200" noProof="0" dirty="0" smtClean="0"/>
                <a:t>Preliminary Injunction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dirty="0" smtClean="0"/>
                <a:t> *Technical report advised </a:t>
              </a:r>
              <a:endParaRPr lang="en-US" sz="900" b="1" kern="1200" noProof="0" dirty="0"/>
            </a:p>
          </p:txBody>
        </p:sp>
        <p:sp>
          <p:nvSpPr>
            <p:cNvPr id="121" name="Forma livre 120"/>
            <p:cNvSpPr/>
            <p:nvPr/>
          </p:nvSpPr>
          <p:spPr>
            <a:xfrm>
              <a:off x="9910081" y="3803988"/>
              <a:ext cx="1815865" cy="907932"/>
            </a:xfrm>
            <a:custGeom>
              <a:avLst/>
              <a:gdLst>
                <a:gd name="connsiteX0" fmla="*/ 0 w 1815865"/>
                <a:gd name="connsiteY0" fmla="*/ 90793 h 907932"/>
                <a:gd name="connsiteX1" fmla="*/ 90793 w 1815865"/>
                <a:gd name="connsiteY1" fmla="*/ 0 h 907932"/>
                <a:gd name="connsiteX2" fmla="*/ 1725072 w 1815865"/>
                <a:gd name="connsiteY2" fmla="*/ 0 h 907932"/>
                <a:gd name="connsiteX3" fmla="*/ 1815865 w 1815865"/>
                <a:gd name="connsiteY3" fmla="*/ 90793 h 907932"/>
                <a:gd name="connsiteX4" fmla="*/ 1815865 w 1815865"/>
                <a:gd name="connsiteY4" fmla="*/ 817139 h 907932"/>
                <a:gd name="connsiteX5" fmla="*/ 1725072 w 1815865"/>
                <a:gd name="connsiteY5" fmla="*/ 907932 h 907932"/>
                <a:gd name="connsiteX6" fmla="*/ 90793 w 1815865"/>
                <a:gd name="connsiteY6" fmla="*/ 907932 h 907932"/>
                <a:gd name="connsiteX7" fmla="*/ 0 w 1815865"/>
                <a:gd name="connsiteY7" fmla="*/ 817139 h 907932"/>
                <a:gd name="connsiteX8" fmla="*/ 0 w 1815865"/>
                <a:gd name="connsiteY8" fmla="*/ 90793 h 90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5865" h="907932">
                  <a:moveTo>
                    <a:pt x="0" y="90793"/>
                  </a:moveTo>
                  <a:cubicBezTo>
                    <a:pt x="0" y="40649"/>
                    <a:pt x="40649" y="0"/>
                    <a:pt x="90793" y="0"/>
                  </a:cubicBezTo>
                  <a:lnTo>
                    <a:pt x="1725072" y="0"/>
                  </a:lnTo>
                  <a:cubicBezTo>
                    <a:pt x="1775216" y="0"/>
                    <a:pt x="1815865" y="40649"/>
                    <a:pt x="1815865" y="90793"/>
                  </a:cubicBezTo>
                  <a:lnTo>
                    <a:pt x="1815865" y="817139"/>
                  </a:lnTo>
                  <a:cubicBezTo>
                    <a:pt x="1815865" y="867283"/>
                    <a:pt x="1775216" y="907932"/>
                    <a:pt x="1725072" y="907932"/>
                  </a:cubicBezTo>
                  <a:lnTo>
                    <a:pt x="90793" y="907932"/>
                  </a:lnTo>
                  <a:cubicBezTo>
                    <a:pt x="40649" y="907932"/>
                    <a:pt x="0" y="867283"/>
                    <a:pt x="0" y="817139"/>
                  </a:cubicBezTo>
                  <a:lnTo>
                    <a:pt x="0" y="9079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8657" tIns="38657" rIns="38657" bIns="3865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noProof="0" dirty="0" smtClean="0"/>
                <a:t>Damages collected</a:t>
              </a:r>
              <a:endParaRPr lang="en-US" sz="1600" kern="1200" noProof="0" dirty="0"/>
            </a:p>
          </p:txBody>
        </p:sp>
        <p:sp>
          <p:nvSpPr>
            <p:cNvPr id="122" name="Forma livre 121"/>
            <p:cNvSpPr/>
            <p:nvPr/>
          </p:nvSpPr>
          <p:spPr>
            <a:xfrm>
              <a:off x="5173218" y="4999952"/>
              <a:ext cx="1815865" cy="907932"/>
            </a:xfrm>
            <a:custGeom>
              <a:avLst/>
              <a:gdLst>
                <a:gd name="connsiteX0" fmla="*/ 0 w 1815865"/>
                <a:gd name="connsiteY0" fmla="*/ 90793 h 907932"/>
                <a:gd name="connsiteX1" fmla="*/ 90793 w 1815865"/>
                <a:gd name="connsiteY1" fmla="*/ 0 h 907932"/>
                <a:gd name="connsiteX2" fmla="*/ 1725072 w 1815865"/>
                <a:gd name="connsiteY2" fmla="*/ 0 h 907932"/>
                <a:gd name="connsiteX3" fmla="*/ 1815865 w 1815865"/>
                <a:gd name="connsiteY3" fmla="*/ 90793 h 907932"/>
                <a:gd name="connsiteX4" fmla="*/ 1815865 w 1815865"/>
                <a:gd name="connsiteY4" fmla="*/ 817139 h 907932"/>
                <a:gd name="connsiteX5" fmla="*/ 1725072 w 1815865"/>
                <a:gd name="connsiteY5" fmla="*/ 907932 h 907932"/>
                <a:gd name="connsiteX6" fmla="*/ 90793 w 1815865"/>
                <a:gd name="connsiteY6" fmla="*/ 907932 h 907932"/>
                <a:gd name="connsiteX7" fmla="*/ 0 w 1815865"/>
                <a:gd name="connsiteY7" fmla="*/ 817139 h 907932"/>
                <a:gd name="connsiteX8" fmla="*/ 0 w 1815865"/>
                <a:gd name="connsiteY8" fmla="*/ 90793 h 90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5865" h="907932">
                  <a:moveTo>
                    <a:pt x="0" y="90793"/>
                  </a:moveTo>
                  <a:cubicBezTo>
                    <a:pt x="0" y="40649"/>
                    <a:pt x="40649" y="0"/>
                    <a:pt x="90793" y="0"/>
                  </a:cubicBezTo>
                  <a:lnTo>
                    <a:pt x="1725072" y="0"/>
                  </a:lnTo>
                  <a:cubicBezTo>
                    <a:pt x="1775216" y="0"/>
                    <a:pt x="1815865" y="40649"/>
                    <a:pt x="1815865" y="90793"/>
                  </a:cubicBezTo>
                  <a:lnTo>
                    <a:pt x="1815865" y="817139"/>
                  </a:lnTo>
                  <a:cubicBezTo>
                    <a:pt x="1815865" y="867283"/>
                    <a:pt x="1775216" y="907932"/>
                    <a:pt x="1725072" y="907932"/>
                  </a:cubicBezTo>
                  <a:lnTo>
                    <a:pt x="90793" y="907932"/>
                  </a:lnTo>
                  <a:cubicBezTo>
                    <a:pt x="40649" y="907932"/>
                    <a:pt x="0" y="867283"/>
                    <a:pt x="0" y="817139"/>
                  </a:cubicBezTo>
                  <a:lnTo>
                    <a:pt x="0" y="90793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57" tIns="38657" rIns="38657" bIns="3865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noProof="0" dirty="0" smtClean="0"/>
                <a:t>Search &amp; seizure</a:t>
              </a:r>
              <a:endParaRPr lang="en-US" sz="1600" kern="1200" noProof="0" dirty="0"/>
            </a:p>
          </p:txBody>
        </p:sp>
      </p:grpSp>
      <p:cxnSp>
        <p:nvCxnSpPr>
          <p:cNvPr id="98" name="Elbow Connector 28"/>
          <p:cNvCxnSpPr/>
          <p:nvPr/>
        </p:nvCxnSpPr>
        <p:spPr>
          <a:xfrm rot="5400000">
            <a:off x="4749914" y="2411116"/>
            <a:ext cx="440126" cy="302255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>
            <a:off x="5121105" y="2342181"/>
            <a:ext cx="31359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37"/>
          <p:cNvCxnSpPr/>
          <p:nvPr/>
        </p:nvCxnSpPr>
        <p:spPr>
          <a:xfrm>
            <a:off x="8257005" y="2210143"/>
            <a:ext cx="0" cy="1320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1" name="Forma livre 100"/>
          <p:cNvSpPr/>
          <p:nvPr/>
        </p:nvSpPr>
        <p:spPr>
          <a:xfrm>
            <a:off x="6586381" y="2606256"/>
            <a:ext cx="952768" cy="554944"/>
          </a:xfrm>
          <a:custGeom>
            <a:avLst/>
            <a:gdLst>
              <a:gd name="connsiteX0" fmla="*/ 0 w 1815865"/>
              <a:gd name="connsiteY0" fmla="*/ 90793 h 907932"/>
              <a:gd name="connsiteX1" fmla="*/ 90793 w 1815865"/>
              <a:gd name="connsiteY1" fmla="*/ 0 h 907932"/>
              <a:gd name="connsiteX2" fmla="*/ 1725072 w 1815865"/>
              <a:gd name="connsiteY2" fmla="*/ 0 h 907932"/>
              <a:gd name="connsiteX3" fmla="*/ 1815865 w 1815865"/>
              <a:gd name="connsiteY3" fmla="*/ 90793 h 907932"/>
              <a:gd name="connsiteX4" fmla="*/ 1815865 w 1815865"/>
              <a:gd name="connsiteY4" fmla="*/ 817139 h 907932"/>
              <a:gd name="connsiteX5" fmla="*/ 1725072 w 1815865"/>
              <a:gd name="connsiteY5" fmla="*/ 907932 h 907932"/>
              <a:gd name="connsiteX6" fmla="*/ 90793 w 1815865"/>
              <a:gd name="connsiteY6" fmla="*/ 907932 h 907932"/>
              <a:gd name="connsiteX7" fmla="*/ 0 w 1815865"/>
              <a:gd name="connsiteY7" fmla="*/ 817139 h 907932"/>
              <a:gd name="connsiteX8" fmla="*/ 0 w 1815865"/>
              <a:gd name="connsiteY8" fmla="*/ 90793 h 90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5865" h="907932">
                <a:moveTo>
                  <a:pt x="0" y="90793"/>
                </a:moveTo>
                <a:cubicBezTo>
                  <a:pt x="0" y="40649"/>
                  <a:pt x="40649" y="0"/>
                  <a:pt x="90793" y="0"/>
                </a:cubicBezTo>
                <a:lnTo>
                  <a:pt x="1725072" y="0"/>
                </a:lnTo>
                <a:cubicBezTo>
                  <a:pt x="1775216" y="0"/>
                  <a:pt x="1815865" y="40649"/>
                  <a:pt x="1815865" y="90793"/>
                </a:cubicBezTo>
                <a:lnTo>
                  <a:pt x="1815865" y="817139"/>
                </a:lnTo>
                <a:cubicBezTo>
                  <a:pt x="1815865" y="867283"/>
                  <a:pt x="1775216" y="907932"/>
                  <a:pt x="1725072" y="907932"/>
                </a:cubicBezTo>
                <a:lnTo>
                  <a:pt x="90793" y="907932"/>
                </a:lnTo>
                <a:cubicBezTo>
                  <a:pt x="40649" y="907932"/>
                  <a:pt x="0" y="867283"/>
                  <a:pt x="0" y="817139"/>
                </a:cubicBezTo>
                <a:lnTo>
                  <a:pt x="0" y="90793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657" tIns="38657" rIns="38657" bIns="3865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noProof="0" dirty="0" smtClean="0"/>
              <a:t>Trial</a:t>
            </a:r>
            <a:endParaRPr lang="en-US" sz="1600" kern="1200" noProof="0" dirty="0"/>
          </a:p>
        </p:txBody>
      </p:sp>
      <p:pic>
        <p:nvPicPr>
          <p:cNvPr id="31" name="Picture 2" descr="F:\Tavares\tavare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9862"/>
            <a:ext cx="1512168" cy="12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18</a:t>
            </a:fld>
            <a:endParaRPr lang="pt-BR"/>
          </a:p>
        </p:txBody>
      </p:sp>
      <p:sp>
        <p:nvSpPr>
          <p:cNvPr id="8" name="Shape 471"/>
          <p:cNvSpPr txBox="1">
            <a:spLocks/>
          </p:cNvSpPr>
          <p:nvPr/>
        </p:nvSpPr>
        <p:spPr>
          <a:xfrm>
            <a:off x="511425" y="1549400"/>
            <a:ext cx="3517200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-US" smtClean="0"/>
              <a:t>Thank you very much for your time</a:t>
            </a:r>
            <a:endParaRPr lang="en-US"/>
          </a:p>
        </p:txBody>
      </p:sp>
      <p:sp>
        <p:nvSpPr>
          <p:cNvPr id="9" name="Shape 473"/>
          <p:cNvSpPr txBox="1">
            <a:spLocks/>
          </p:cNvSpPr>
          <p:nvPr/>
        </p:nvSpPr>
        <p:spPr>
          <a:xfrm>
            <a:off x="511425" y="2572500"/>
            <a:ext cx="3517200" cy="17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dirty="0" smtClean="0">
                <a:latin typeface="Nunito Sans" panose="020B0604020202020204" charset="0"/>
              </a:rPr>
              <a:t>If you have any </a:t>
            </a:r>
            <a:r>
              <a:rPr lang="en-US" dirty="0" smtClean="0">
                <a:latin typeface="Nunito Sans" panose="020B0604020202020204" charset="0"/>
              </a:rPr>
              <a:t>questions, please </a:t>
            </a:r>
            <a:r>
              <a:rPr lang="en-US" dirty="0" smtClean="0">
                <a:latin typeface="Nunito Sans" panose="020B0604020202020204" charset="0"/>
              </a:rPr>
              <a:t>don’t hesitate to contact us at:</a:t>
            </a:r>
          </a:p>
          <a:p>
            <a:pPr marL="457200" indent="-304800" algn="just">
              <a:spcBef>
                <a:spcPts val="600"/>
              </a:spcBef>
              <a:buSzPts val="1200"/>
              <a:buFont typeface="Arial"/>
              <a:buChar char="▪"/>
            </a:pPr>
            <a:r>
              <a:rPr lang="en-US" dirty="0" smtClean="0">
                <a:latin typeface="Nunito Sans" panose="020B0604020202020204" charset="0"/>
              </a:rPr>
              <a:t>www.tavaresoffice.com.br</a:t>
            </a:r>
          </a:p>
          <a:p>
            <a:pPr marL="457200" indent="-304800" algn="just">
              <a:spcBef>
                <a:spcPts val="1000"/>
              </a:spcBef>
              <a:buSzPts val="1200"/>
              <a:buFont typeface="Arial"/>
              <a:buChar char="▪"/>
            </a:pPr>
            <a:r>
              <a:rPr lang="en-US" dirty="0" smtClean="0">
                <a:latin typeface="Nunito Sans" panose="020B0604020202020204" charset="0"/>
                <a:hlinkClick r:id="rId2"/>
              </a:rPr>
              <a:t>fabio.graca@tavaresoffice.com.br</a:t>
            </a:r>
            <a:endParaRPr lang="en-US" dirty="0" smtClean="0">
              <a:latin typeface="Nunito Sans" panose="020B0604020202020204" charset="0"/>
            </a:endParaRPr>
          </a:p>
          <a:p>
            <a:pPr marL="457200" indent="-304800" algn="just">
              <a:spcBef>
                <a:spcPts val="1000"/>
              </a:spcBef>
              <a:buSzPts val="1200"/>
              <a:buFont typeface="Arial"/>
              <a:buChar char="▪"/>
            </a:pPr>
            <a:r>
              <a:rPr lang="en-US" dirty="0" smtClean="0">
                <a:latin typeface="Nunito Sans" panose="020B0604020202020204" charset="0"/>
              </a:rPr>
              <a:t>Tel.: +55 21 2216-6350</a:t>
            </a:r>
            <a:endParaRPr lang="en-US" dirty="0" smtClean="0">
              <a:latin typeface="Nunito Sans" panose="020B0604020202020204" charset="0"/>
            </a:endParaRPr>
          </a:p>
          <a:p>
            <a:pPr marL="457200" indent="-304800" algn="just">
              <a:spcBef>
                <a:spcPts val="1000"/>
              </a:spcBef>
              <a:buSzPts val="1200"/>
              <a:buFont typeface="Arial"/>
              <a:buChar char="▪"/>
            </a:pPr>
            <a:endParaRPr lang="en-US" dirty="0">
              <a:latin typeface="Nunito Sans" panose="020B0604020202020204" charset="0"/>
            </a:endParaRPr>
          </a:p>
        </p:txBody>
      </p:sp>
      <p:grpSp>
        <p:nvGrpSpPr>
          <p:cNvPr id="10" name="Shape 474"/>
          <p:cNvGrpSpPr/>
          <p:nvPr/>
        </p:nvGrpSpPr>
        <p:grpSpPr>
          <a:xfrm>
            <a:off x="628402" y="1039422"/>
            <a:ext cx="542234" cy="510157"/>
            <a:chOff x="5972700" y="2330200"/>
            <a:chExt cx="411625" cy="387275"/>
          </a:xfrm>
        </p:grpSpPr>
        <p:sp>
          <p:nvSpPr>
            <p:cNvPr id="11" name="Shape 47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6703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7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6703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086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Summary</a:t>
            </a:r>
            <a:endParaRPr dirty="0"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224272" y="863532"/>
            <a:ext cx="5596200" cy="32203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Some facts about Brazil</a:t>
            </a:r>
          </a:p>
          <a:p>
            <a:pPr marL="285750" lvl="0" indent="-285750"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Recent news from BPTO</a:t>
            </a:r>
          </a:p>
          <a:p>
            <a:pPr marL="285750" lvl="0" indent="-285750"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Patent Applications Statistics</a:t>
            </a:r>
          </a:p>
          <a:p>
            <a:pPr marL="285750" lvl="0" indent="-285750"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Possibilities to expedite the examination</a:t>
            </a:r>
          </a:p>
          <a:p>
            <a:pPr marL="285750" lvl="0" indent="-285750"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Recent – New Guidelines for pharmaceutical and chemical patent applications</a:t>
            </a:r>
          </a:p>
          <a:p>
            <a:pPr marL="285750" lvl="0" indent="-285750"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Recent Debates</a:t>
            </a:r>
          </a:p>
          <a:p>
            <a:pPr marL="285750" lvl="0" indent="-285750"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Brazilian legal system</a:t>
            </a:r>
          </a:p>
          <a:p>
            <a:pPr marL="285750" lvl="0" indent="-285750"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“Infringement” before Grant</a:t>
            </a:r>
          </a:p>
          <a:p>
            <a:pPr marL="285750" lvl="0" indent="-285750"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Enforcement</a:t>
            </a:r>
          </a:p>
          <a:p>
            <a:pPr marL="285750" lvl="0" indent="-285750"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" name="Picture 2" descr="F:\Tavares\tavare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9862"/>
            <a:ext cx="1512168" cy="12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dirty="0"/>
              <a:t>Some </a:t>
            </a:r>
            <a:r>
              <a:rPr lang="pt-BR" dirty="0" err="1"/>
              <a:t>facts</a:t>
            </a:r>
            <a:r>
              <a:rPr lang="pt-BR" dirty="0"/>
              <a:t> </a:t>
            </a:r>
            <a:r>
              <a:rPr lang="pt-BR" dirty="0" err="1"/>
              <a:t>about</a:t>
            </a:r>
            <a:r>
              <a:rPr lang="pt-BR" dirty="0"/>
              <a:t> </a:t>
            </a:r>
            <a:r>
              <a:rPr lang="pt-BR" dirty="0" err="1"/>
              <a:t>Brazil</a:t>
            </a:r>
            <a:endParaRPr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2915816" y="1563638"/>
            <a:ext cx="3353583" cy="1871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Nunito Sans" panose="020B0604020202020204" charset="0"/>
              </a:rPr>
              <a:t>Population – 206.1 million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Nunito Sans" panose="020B0604020202020204" charset="0"/>
              </a:rPr>
              <a:t>Surface – 8,515,767 </a:t>
            </a:r>
            <a:r>
              <a:rPr lang="en-US" i="0" dirty="0" smtClean="0">
                <a:solidFill>
                  <a:schemeClr val="tx1"/>
                </a:solidFill>
                <a:latin typeface="Nunito Sans" panose="020B0604020202020204" charset="0"/>
              </a:rPr>
              <a:t>Km2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i="0" dirty="0" smtClean="0">
                <a:solidFill>
                  <a:schemeClr val="tx1"/>
                </a:solidFill>
                <a:latin typeface="Nunito Sans" panose="020B0604020202020204" charset="0"/>
              </a:rPr>
              <a:t>Inflation </a:t>
            </a:r>
            <a:r>
              <a:rPr lang="en-US" i="0" dirty="0">
                <a:solidFill>
                  <a:schemeClr val="tx1"/>
                </a:solidFill>
                <a:latin typeface="Nunito Sans" panose="020B0604020202020204" charset="0"/>
              </a:rPr>
              <a:t>– 8,74%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Nunito Sans" panose="020B0604020202020204" charset="0"/>
              </a:rPr>
              <a:t>GDP per capita – US$ 8,726.90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Nunito Sans" panose="020B0604020202020204" charset="0"/>
              </a:rPr>
              <a:t>Unemployment rate – 11.27%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21369"/>
            <a:ext cx="2457078" cy="2637967"/>
          </a:xfrm>
          <a:prstGeom prst="rect">
            <a:avLst/>
          </a:prstGeom>
        </p:spPr>
      </p:pic>
      <p:pic>
        <p:nvPicPr>
          <p:cNvPr id="6" name="Picture 2" descr="F:\Tavares\tavares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9862"/>
            <a:ext cx="1512168" cy="12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dirty="0" err="1"/>
              <a:t>Recent</a:t>
            </a:r>
            <a:r>
              <a:rPr lang="pt-BR" dirty="0"/>
              <a:t> </a:t>
            </a:r>
            <a:r>
              <a:rPr lang="pt-BR" dirty="0" err="1"/>
              <a:t>news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BPTO</a:t>
            </a:r>
            <a:endParaRPr dirty="0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2771800" y="863532"/>
            <a:ext cx="5976664" cy="3436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indent="-285750" algn="just">
              <a:spcBef>
                <a:spcPts val="0"/>
              </a:spcBef>
              <a:buClrTx/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During 2017 the backlog reduced. The drop was 7.6% in patents; 14.9% in trademarks and 26% in industrial designs</a:t>
            </a:r>
          </a:p>
          <a:p>
            <a:pPr marL="400050" indent="-285750" algn="just">
              <a:spcBef>
                <a:spcPts val="0"/>
              </a:spcBef>
              <a:buClrTx/>
              <a:buSzPts val="18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400050" indent="-285750" algn="just">
              <a:spcBef>
                <a:spcPts val="0"/>
              </a:spcBef>
              <a:buClrTx/>
              <a:buSzPts val="18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There </a:t>
            </a:r>
            <a:r>
              <a:rPr lang="en-US" sz="1600" dirty="0">
                <a:solidFill>
                  <a:schemeClr val="tx1"/>
                </a:solidFill>
              </a:rPr>
              <a:t>was an increase of approximately 25% in the number of patent grants; among the 20 countries with most patent grants;</a:t>
            </a:r>
          </a:p>
          <a:p>
            <a:pPr marL="400050" indent="-285750" algn="just">
              <a:spcBef>
                <a:spcPts val="0"/>
              </a:spcBef>
              <a:buClrTx/>
              <a:buSzPts val="18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400050" indent="-285750" algn="just">
              <a:spcBef>
                <a:spcPts val="0"/>
              </a:spcBef>
              <a:buClrTx/>
              <a:buSzPts val="18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As </a:t>
            </a:r>
            <a:r>
              <a:rPr lang="en-US" sz="1600" dirty="0">
                <a:solidFill>
                  <a:schemeClr val="tx1"/>
                </a:solidFill>
              </a:rPr>
              <a:t>of January 16, 2018 a pilot program for pre-examination opinions – chance to amend patent application according to the Patent Offices;</a:t>
            </a:r>
          </a:p>
          <a:p>
            <a:pPr marL="400050" indent="-285750" algn="just">
              <a:spcBef>
                <a:spcPts val="0"/>
              </a:spcBef>
              <a:buClrTx/>
              <a:buSzPts val="1800"/>
              <a:buFont typeface="Arial" panose="020B0604020202020204" pitchFamily="34" charset="0"/>
              <a:buChar char="•"/>
            </a:pP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5" name="Picture 2" descr="F:\Tavares\tavare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9862"/>
            <a:ext cx="1512168" cy="12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dirty="0" err="1"/>
              <a:t>Recent</a:t>
            </a:r>
            <a:r>
              <a:rPr lang="pt-BR" dirty="0"/>
              <a:t> </a:t>
            </a:r>
            <a:r>
              <a:rPr lang="pt-BR" dirty="0" err="1"/>
              <a:t>news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BPTO</a:t>
            </a:r>
            <a:endParaRPr dirty="0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2771800" y="1079556"/>
            <a:ext cx="5976664" cy="3436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indent="-285750" algn="just">
              <a:spcBef>
                <a:spcPts val="0"/>
              </a:spcBef>
              <a:buClrTx/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BPTO has launched PPH Pilot Program with SIPO, EPO and USPTO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114300" indent="0" algn="just">
              <a:spcBef>
                <a:spcPts val="0"/>
              </a:spcBef>
              <a:buClrTx/>
              <a:buSzPts val="1800"/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400050" indent="-285750" algn="just">
              <a:spcBef>
                <a:spcPts val="0"/>
              </a:spcBef>
              <a:buClrTx/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BPTO published on January 2, 2018 the new Guidelines for the Examination of Patent Applications related to chemical inventions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114300" indent="0" algn="just">
              <a:spcBef>
                <a:spcPts val="0"/>
              </a:spcBef>
              <a:buClrTx/>
              <a:buSzPts val="1800"/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400050" indent="-285750" algn="just">
              <a:spcBef>
                <a:spcPts val="0"/>
              </a:spcBef>
              <a:buClrTx/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Currently BPTO and UKIPO are discussing a possible collaboration agreement. </a:t>
            </a:r>
          </a:p>
          <a:p>
            <a:pPr marL="400050" indent="-285750" algn="just">
              <a:spcBef>
                <a:spcPts val="0"/>
              </a:spcBef>
              <a:buClrTx/>
              <a:buSzPts val="18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5" name="Picture 2" descr="F:\Tavares\tavare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9862"/>
            <a:ext cx="1512168" cy="12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0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dirty="0" err="1"/>
              <a:t>Patent</a:t>
            </a:r>
            <a:r>
              <a:rPr lang="pt-BR" dirty="0"/>
              <a:t> </a:t>
            </a:r>
            <a:r>
              <a:rPr lang="pt-BR" dirty="0" err="1"/>
              <a:t>Applications</a:t>
            </a:r>
            <a:r>
              <a:rPr lang="pt-BR" dirty="0"/>
              <a:t> </a:t>
            </a:r>
            <a:r>
              <a:rPr lang="pt-BR" dirty="0" err="1"/>
              <a:t>Statistics</a:t>
            </a:r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6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817198"/>
              </p:ext>
            </p:extLst>
          </p:nvPr>
        </p:nvGraphicFramePr>
        <p:xfrm>
          <a:off x="2987824" y="987574"/>
          <a:ext cx="5709320" cy="2941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F:\Tavares\tavares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9862"/>
            <a:ext cx="1512168" cy="12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9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49318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Possibilities to expedite the </a:t>
            </a:r>
            <a:r>
              <a:rPr lang="en-US" dirty="0" smtClean="0"/>
              <a:t>examination</a:t>
            </a:r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2843554" y="751728"/>
            <a:ext cx="6048926" cy="362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Tx/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rPr>
              <a:t>Infringed claims</a:t>
            </a:r>
          </a:p>
          <a:p>
            <a:pPr marL="285750" indent="-285750" algn="just">
              <a:lnSpc>
                <a:spcPct val="150000"/>
              </a:lnSpc>
              <a:buClrTx/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rPr>
              <a:t>Patents needed for receiving financial resources</a:t>
            </a:r>
          </a:p>
          <a:p>
            <a:pPr marL="285750" indent="-285750" algn="just">
              <a:lnSpc>
                <a:spcPct val="150000"/>
              </a:lnSpc>
              <a:buClrTx/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rPr>
              <a:t>Senior Status of Applicant or illness</a:t>
            </a:r>
          </a:p>
          <a:p>
            <a:pPr marL="285750" indent="-285750" algn="just">
              <a:lnSpc>
                <a:spcPct val="150000"/>
              </a:lnSpc>
              <a:buClrTx/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rPr>
              <a:t>Green Technology</a:t>
            </a:r>
          </a:p>
          <a:p>
            <a:pPr marL="285750" indent="-285750" algn="just">
              <a:lnSpc>
                <a:spcPct val="150000"/>
              </a:lnSpc>
              <a:buClrTx/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rPr>
              <a:t>Oil and Gas (PPH-BPTO/USPTO) until January 11, 2018</a:t>
            </a:r>
          </a:p>
          <a:p>
            <a:pPr marL="285750" indent="-285750" algn="just">
              <a:lnSpc>
                <a:spcPct val="150000"/>
              </a:lnSpc>
              <a:buClrTx/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rPr>
              <a:t>IT and Telecommunications Technologies (PPH-BPTO/JPT) </a:t>
            </a:r>
            <a:r>
              <a:rPr lang="en-US" dirty="0" smtClean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rPr>
              <a:t>until </a:t>
            </a:r>
            <a:r>
              <a:rPr lang="en-US" dirty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rPr>
              <a:t>April 1, 2019</a:t>
            </a:r>
          </a:p>
          <a:p>
            <a:pPr marL="285750" indent="-285750" algn="just">
              <a:lnSpc>
                <a:spcPct val="150000"/>
              </a:lnSpc>
              <a:buClrTx/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rPr>
              <a:t>PPH Pilot Program with EPO (Chemical).</a:t>
            </a:r>
          </a:p>
          <a:p>
            <a:pPr marL="285750" indent="-285750" algn="just">
              <a:lnSpc>
                <a:spcPct val="150000"/>
              </a:lnSpc>
              <a:buClrTx/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rPr>
              <a:t>PPH Pilot Program with SIPO (IT, packaging, measuring and chemical</a:t>
            </a:r>
            <a:r>
              <a:rPr lang="en-US" dirty="0" smtClean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rPr>
              <a:t>) – up to 200 applications can be accepted </a:t>
            </a:r>
            <a:r>
              <a:rPr lang="en-US" dirty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rPr>
              <a:t>and USPTO.</a:t>
            </a:r>
          </a:p>
          <a:p>
            <a:pPr marL="285750" indent="-285750" algn="just">
              <a:lnSpc>
                <a:spcPct val="150000"/>
              </a:lnSpc>
              <a:buClrTx/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rPr>
              <a:t>Expedite through courts may also be an option</a:t>
            </a:r>
            <a:r>
              <a:rPr lang="pt-BR" dirty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</a:p>
        </p:txBody>
      </p:sp>
      <p:pic>
        <p:nvPicPr>
          <p:cNvPr id="5" name="Picture 2" descr="F:\Tavares\tavare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9862"/>
            <a:ext cx="1512168" cy="12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dirty="0"/>
              <a:t>New </a:t>
            </a:r>
            <a:r>
              <a:rPr lang="pt-BR" dirty="0" err="1"/>
              <a:t>Guidelines</a:t>
            </a:r>
            <a:r>
              <a:rPr lang="pt-BR" dirty="0"/>
              <a:t> for </a:t>
            </a:r>
            <a:r>
              <a:rPr lang="pt-BR" dirty="0" err="1"/>
              <a:t>Patent</a:t>
            </a:r>
            <a:r>
              <a:rPr lang="pt-BR" dirty="0"/>
              <a:t> </a:t>
            </a:r>
            <a:r>
              <a:rPr lang="pt-BR" dirty="0" err="1"/>
              <a:t>Applications</a:t>
            </a:r>
            <a:endParaRPr dirty="0"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080256" y="1563638"/>
            <a:ext cx="5596200" cy="1348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Tx/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Arial"/>
              </a:rPr>
              <a:t>Pharmaceutical inventions (Settlement between BPTO/ANVISA)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Tx/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Arial"/>
              </a:rPr>
              <a:t>Chemical inventions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Tx/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Arial"/>
              </a:rPr>
              <a:t>Pilot program for issuance of pre-examination technical </a:t>
            </a:r>
            <a:r>
              <a:rPr lang="en-US" dirty="0" smtClean="0">
                <a:solidFill>
                  <a:schemeClr val="tx1"/>
                </a:solidFill>
                <a:sym typeface="Arial"/>
              </a:rPr>
              <a:t>opinions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Tx/>
              <a:buSzPts val="18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Arial"/>
              </a:rPr>
              <a:t>Computer implemented inventions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Tx/>
              <a:buSzPts val="18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4" name="Picture 2" descr="F:\Tavares\tavare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9862"/>
            <a:ext cx="1512168" cy="12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Settlement between BPTO and ANIVSA</a:t>
            </a:r>
            <a:endParaRPr dirty="0"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059832" y="575500"/>
            <a:ext cx="5596200" cy="1348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rgbClr val="F67031"/>
              </a:buClr>
              <a:buSzPts val="1600"/>
              <a:buNone/>
            </a:pPr>
            <a:r>
              <a:rPr lang="en-US" sz="1800" dirty="0">
                <a:solidFill>
                  <a:srgbClr val="F67031"/>
                </a:solidFill>
                <a:latin typeface="Nunito Sans" panose="020B0604020202020204" charset="0"/>
                <a:ea typeface="Georgia"/>
                <a:cs typeface="Georgia"/>
                <a:sym typeface="Arial"/>
              </a:rPr>
              <a:t>PRIOR CONSENT </a:t>
            </a:r>
            <a:r>
              <a:rPr lang="en-US" sz="1800" b="1" dirty="0" smtClean="0">
                <a:solidFill>
                  <a:srgbClr val="F67031"/>
                </a:solidFill>
                <a:latin typeface="Nunito Sans" panose="020B0604020202020204" charset="0"/>
                <a:ea typeface="Georgia"/>
                <a:cs typeface="Georgia"/>
                <a:sym typeface="Arial"/>
              </a:rPr>
              <a:t>(former procedure)</a:t>
            </a:r>
            <a:endParaRPr lang="en-US" sz="1800" b="1" dirty="0">
              <a:solidFill>
                <a:srgbClr val="F67031"/>
              </a:solidFill>
              <a:latin typeface="Nunito Sans" panose="020B0604020202020204" charset="0"/>
              <a:ea typeface="Georgia"/>
              <a:cs typeface="Georgia"/>
              <a:sym typeface="Arial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  <a:buSzPts val="1800"/>
              <a:buNone/>
            </a:pPr>
            <a:endParaRPr lang="en-US" dirty="0">
              <a:solidFill>
                <a:schemeClr val="tx1"/>
              </a:solidFill>
              <a:sym typeface="Arial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Tx/>
              <a:buSzPts val="1800"/>
            </a:pPr>
            <a:r>
              <a:rPr lang="en-US" dirty="0">
                <a:solidFill>
                  <a:schemeClr val="tx1"/>
                </a:solidFill>
                <a:sym typeface="Arial"/>
              </a:rPr>
              <a:t>Article 229-C - The grant of patents to pharmaceutical products and processes will depend on the previous approval of the National Health Surveillance Agency – ANVISA, </a:t>
            </a:r>
            <a:r>
              <a:rPr lang="en-US" dirty="0">
                <a:solidFill>
                  <a:srgbClr val="F67031"/>
                </a:solidFill>
                <a:latin typeface="Nunito Sans" panose="020B0604020202020204" charset="0"/>
                <a:ea typeface="Georgia"/>
                <a:cs typeface="Georgia"/>
                <a:sym typeface="Arial"/>
              </a:rPr>
              <a:t>which should examine the subject matter of the application in light of the public health. </a:t>
            </a:r>
            <a:r>
              <a:rPr lang="en-US" dirty="0">
                <a:solidFill>
                  <a:schemeClr val="tx1"/>
                </a:solidFill>
                <a:latin typeface="Nunito Sans" panose="020B0604020202020204" charset="0"/>
                <a:ea typeface="Georgia"/>
                <a:cs typeface="Georgia"/>
                <a:sym typeface="Arial"/>
              </a:rPr>
              <a:t>(…)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Tx/>
              <a:buSzPts val="1800"/>
            </a:pPr>
            <a:r>
              <a:rPr lang="en-US" dirty="0">
                <a:solidFill>
                  <a:srgbClr val="F67031"/>
                </a:solidFill>
                <a:latin typeface="Nunito Sans" panose="020B0604020202020204" charset="0"/>
                <a:ea typeface="Georgia"/>
                <a:cs typeface="Georgia"/>
                <a:sym typeface="Arial"/>
              </a:rPr>
              <a:t>It is considered that the application is contrary to public health when: (…)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Tx/>
              <a:buSzPts val="1800"/>
            </a:pPr>
            <a:r>
              <a:rPr lang="en-US" dirty="0">
                <a:solidFill>
                  <a:srgbClr val="F67031"/>
                </a:solidFill>
                <a:latin typeface="Nunito Sans" panose="020B0604020202020204" charset="0"/>
                <a:ea typeface="Georgia"/>
                <a:cs typeface="Georgia"/>
                <a:sym typeface="Arial"/>
              </a:rPr>
              <a:t>The application …is of interest to drug policy or pharmaceutical assistance under the Unified Health System – SUS and does not meet the patentability requirements… </a:t>
            </a:r>
          </a:p>
        </p:txBody>
      </p:sp>
      <p:pic>
        <p:nvPicPr>
          <p:cNvPr id="4" name="Picture 2" descr="F:\Tavares\tavare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9862"/>
            <a:ext cx="1512168" cy="12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2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876</Words>
  <Application>Microsoft Office PowerPoint</Application>
  <PresentationFormat>Apresentação na tela (16:9)</PresentationFormat>
  <Paragraphs>156</Paragraphs>
  <Slides>18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Georgia</vt:lpstr>
      <vt:lpstr>Nunito Sans</vt:lpstr>
      <vt:lpstr>Calibri</vt:lpstr>
      <vt:lpstr>Ulysses template</vt:lpstr>
      <vt:lpstr>13th Annual International Seminar of MarkPatent.ORG on Intellectual Property Rights  “Recent developments in analysis in prosecution in chemistry, pharmacy and biotechnology in Brazil”</vt:lpstr>
      <vt:lpstr>Summary</vt:lpstr>
      <vt:lpstr>Some facts about Brazil</vt:lpstr>
      <vt:lpstr>Recent news from BPTO</vt:lpstr>
      <vt:lpstr>Recent news from BPTO</vt:lpstr>
      <vt:lpstr>Patent Applications Statistics</vt:lpstr>
      <vt:lpstr>Possibilities to expedite the examination</vt:lpstr>
      <vt:lpstr>New Guidelines for Patent Applications</vt:lpstr>
      <vt:lpstr>Settlement between BPTO and ANIVSA</vt:lpstr>
      <vt:lpstr>Settlement between BPTO and ANIVSA</vt:lpstr>
      <vt:lpstr>Brazilian Legal System </vt:lpstr>
      <vt:lpstr>Court Hierarchy in Brazil</vt:lpstr>
      <vt:lpstr>Federal Courts</vt:lpstr>
      <vt:lpstr>State Courts</vt:lpstr>
      <vt:lpstr>Court Hierarchy in Brazil</vt:lpstr>
      <vt:lpstr>“Infringement” before Grant?</vt:lpstr>
      <vt:lpstr>Criminal vs Civil suit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13th Annual International Seminar of MarkPatent.ORG on Intellectual Property Rights  “Recent developments in analysis in prosecution in chemistry, pharmacy and biotechnology in Brazil”</dc:title>
  <dc:creator>Fábio</dc:creator>
  <cp:lastModifiedBy>fabio.graca</cp:lastModifiedBy>
  <cp:revision>39</cp:revision>
  <cp:lastPrinted>2018-02-09T14:38:32Z</cp:lastPrinted>
  <dcterms:modified xsi:type="dcterms:W3CDTF">2018-02-09T16:07:49Z</dcterms:modified>
</cp:coreProperties>
</file>